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8" r:id="rId3"/>
    <p:sldId id="257" r:id="rId4"/>
    <p:sldId id="292" r:id="rId5"/>
    <p:sldId id="259" r:id="rId6"/>
    <p:sldId id="260" r:id="rId7"/>
    <p:sldId id="308" r:id="rId8"/>
    <p:sldId id="309" r:id="rId9"/>
    <p:sldId id="307" r:id="rId10"/>
    <p:sldId id="265" r:id="rId11"/>
    <p:sldId id="279" r:id="rId12"/>
    <p:sldId id="280" r:id="rId13"/>
    <p:sldId id="284" r:id="rId14"/>
    <p:sldId id="281" r:id="rId15"/>
    <p:sldId id="282" r:id="rId16"/>
    <p:sldId id="283" r:id="rId17"/>
    <p:sldId id="266" r:id="rId18"/>
    <p:sldId id="293" r:id="rId19"/>
    <p:sldId id="294" r:id="rId20"/>
    <p:sldId id="267" r:id="rId21"/>
    <p:sldId id="285" r:id="rId22"/>
    <p:sldId id="286" r:id="rId23"/>
    <p:sldId id="288" r:id="rId24"/>
    <p:sldId id="287" r:id="rId25"/>
    <p:sldId id="290" r:id="rId26"/>
    <p:sldId id="291" r:id="rId27"/>
    <p:sldId id="304" r:id="rId28"/>
    <p:sldId id="305" r:id="rId29"/>
    <p:sldId id="268" r:id="rId30"/>
    <p:sldId id="295" r:id="rId31"/>
    <p:sldId id="297" r:id="rId32"/>
    <p:sldId id="296" r:id="rId33"/>
    <p:sldId id="298" r:id="rId34"/>
    <p:sldId id="299" r:id="rId35"/>
    <p:sldId id="300" r:id="rId36"/>
    <p:sldId id="269" r:id="rId37"/>
    <p:sldId id="278" r:id="rId38"/>
    <p:sldId id="274" r:id="rId39"/>
    <p:sldId id="275" r:id="rId40"/>
    <p:sldId id="276" r:id="rId41"/>
    <p:sldId id="277" r:id="rId42"/>
    <p:sldId id="270" r:id="rId43"/>
    <p:sldId id="301" r:id="rId44"/>
    <p:sldId id="302" r:id="rId45"/>
    <p:sldId id="303" r:id="rId46"/>
    <p:sldId id="272" r:id="rId47"/>
    <p:sldId id="273" r:id="rId48"/>
    <p:sldId id="306" r:id="rId49"/>
    <p:sldId id="264" r:id="rId50"/>
  </p:sldIdLst>
  <p:sldSz cx="9144000" cy="6858000" type="screen4x3"/>
  <p:notesSz cx="6797675" cy="9926638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A1"/>
    <a:srgbClr val="A7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B71E0-6B4A-47F9-934D-528F6999F35C}" v="27" dt="2023-12-18T00:32:18.659"/>
    <p1510:client id="{20545317-B6D7-4479-9649-E1AFA94A8082}" v="14" dt="2023-10-15T09:02:06.392"/>
    <p1510:client id="{2D527035-C345-431A-AB41-20B132B4FABE}" v="234" dt="2023-10-20T19:19:17.200"/>
    <p1510:client id="{4757E201-FF63-43DF-8FDE-3916F4F040FB}" v="127" dt="2023-10-23T01:57:30.852"/>
    <p1510:client id="{7B6845F5-5432-4941-8B07-9909FC336492}" v="84" dt="2023-10-23T17:16:44.065"/>
    <p1510:client id="{7B9AA246-0D42-47B8-BCEC-542CD7F6553E}" v="816" dt="2023-12-17T00:30:29.498"/>
    <p1510:client id="{96C892B2-04CA-483F-AB1A-009B9E393888}" v="401" dt="2023-10-21T22:16:04.453"/>
    <p1510:client id="{A1E4DFF1-73B9-4D34-A568-1E1AD1489874}" v="8" dt="2023-12-13T18:50:19.236"/>
    <p1510:client id="{AB724649-8EB8-4342-ABDF-94B94B35F7BF}" v="7" dt="2023-10-24T10:27:35.449"/>
    <p1510:client id="{C0E72C63-E5DE-4223-863B-CDA9FC8C7D38}" v="1052" dt="2023-10-22T16:04:43.704"/>
    <p1510:client id="{C2609272-6D39-4CDA-91DC-422E77BA074B}" v="27" dt="2023-10-24T08:19:02.052"/>
    <p1510:client id="{D3724FB4-2176-441F-9363-79B0D31C9BCE}" v="31" dt="2023-12-19T11:06:32.995"/>
    <p1510:client id="{D43191BE-1D38-481D-9DBC-9889A9CC86C3}" v="16" dt="2023-10-22T12:16:34.883"/>
    <p1510:client id="{E283887E-FD1E-4EC4-8160-9D3832F09528}" v="383" dt="2023-12-13T17:25:42.929"/>
    <p1510:client id="{F6EB64FA-24C4-42AD-A96D-9886C173C47A}" v="618" dt="2023-10-23T01:01:06.261"/>
    <p1510:client id="{F7608907-699E-45A3-A2FA-7230EFC599EF}" v="104" dt="2023-10-23T23:52:08.741"/>
    <p1510:client id="{F8C40198-F9F9-4394-A0AB-296C2F404E06}" v="185" dt="2023-10-18T23:51:35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39220083-2E88-C12A-E97E-DA03AAC2A5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88B1FF2-E5C3-24BC-A062-C0C3945766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F42503F-BA01-4019-9D72-593B8CECDBD8}" type="datetimeFigureOut">
              <a:rPr lang="pl-PL"/>
              <a:pPr>
                <a:defRPr/>
              </a:pPr>
              <a:t>19.12.2023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9A73908-9A52-CF1D-9996-2B96FE6BC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51ECFDD-8BA7-FB12-6F57-BE745281BC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1F45A455-C68E-47B6-B72C-BD64359D9CC2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830D84A-081F-9BC2-4834-6280F0B2A6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386E079-73A0-CB50-C49C-F8322177E7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E434656-E29E-47C9-91E0-5D2729D24B7A}" type="datetimeFigureOut">
              <a:rPr lang="pl-PL"/>
              <a:pPr>
                <a:defRPr/>
              </a:pPr>
              <a:t>19.12.2023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01B493C9-FCFF-5890-D8F7-C5B75EFF24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282" tIns="50141" rIns="100282" bIns="50141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79B6424C-DF0B-95DB-30B7-76966E3D9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100282" tIns="50141" rIns="100282" bIns="50141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E1DB18B-F5A2-619C-89AE-AD64DEF5C8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F6E68AC-4D0A-B2F8-AC0B-5B83C55E1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AB3B2D60-F604-47BE-8728-88C9DC15160C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B2D60-F604-47BE-8728-88C9DC15160C}" type="slidenum">
              <a:rPr lang="pl-PL" altLang="pl-PL" smtClean="0"/>
              <a:pPr/>
              <a:t>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111942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B2D60-F604-47BE-8728-88C9DC15160C}" type="slidenum">
              <a:rPr lang="pl-PL" altLang="pl-PL"/>
              <a:pPr/>
              <a:t>10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6502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B2D60-F604-47BE-8728-88C9DC15160C}" type="slidenum">
              <a:rPr lang="pl-PL" altLang="pl-PL"/>
              <a:pPr/>
              <a:t>11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973388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B2D60-F604-47BE-8728-88C9DC15160C}" type="slidenum">
              <a:rPr lang="pl-PL" altLang="pl-PL"/>
              <a:pPr/>
              <a:t>12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58731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B2D60-F604-47BE-8728-88C9DC15160C}" type="slidenum">
              <a:rPr lang="pl-PL" altLang="pl-PL"/>
              <a:pPr/>
              <a:t>13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2708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B2D60-F604-47BE-8728-88C9DC15160C}" type="slidenum">
              <a:rPr lang="pl-PL" altLang="pl-PL"/>
              <a:pPr/>
              <a:t>14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675940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B2D60-F604-47BE-8728-88C9DC15160C}" type="slidenum">
              <a:rPr lang="pl-PL" altLang="pl-PL"/>
              <a:pPr/>
              <a:t>15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9106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B2D60-F604-47BE-8728-88C9DC15160C}" type="slidenum">
              <a:rPr lang="pl-PL" altLang="pl-PL"/>
              <a:pPr/>
              <a:t>16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44477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688B680B-06E6-3D94-46E4-D095B92E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B56413B9-5426-99FA-A657-7F51E79A90C0}"/>
              </a:ext>
            </a:extLst>
          </p:cNvPr>
          <p:cNvSpPr txBox="1">
            <a:spLocks/>
          </p:cNvSpPr>
          <p:nvPr/>
        </p:nvSpPr>
        <p:spPr bwMode="auto">
          <a:xfrm>
            <a:off x="290513" y="2420938"/>
            <a:ext cx="86407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kern="0">
              <a:latin typeface="Calibri" panose="020F0502020204030204" pitchFamily="34" charset="0"/>
            </a:endParaRPr>
          </a:p>
        </p:txBody>
      </p:sp>
      <p:pic>
        <p:nvPicPr>
          <p:cNvPr id="4" name="Obraz 5">
            <a:extLst>
              <a:ext uri="{FF2B5EF4-FFF2-40B4-BE49-F238E27FC236}">
                <a16:creationId xmlns:a16="http://schemas.microsoft.com/office/drawing/2014/main" id="{1A1FA9AD-AD24-EE27-8D30-B6C11E458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988840"/>
            <a:ext cx="7614402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403648" y="116632"/>
            <a:ext cx="7614402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8911227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B583F01-21B1-39E2-D13F-1BCE75D6B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11FA0EF-7DDA-3B0C-C4B3-05C450912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6F68E69-4CCB-4A76-AC3E-FDCFE939580D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16632"/>
            <a:ext cx="5721424" cy="66967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626055752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126EB66D-5CA9-F574-F465-194F77D55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Obraz 4">
            <a:extLst>
              <a:ext uri="{FF2B5EF4-FFF2-40B4-BE49-F238E27FC236}">
                <a16:creationId xmlns:a16="http://schemas.microsoft.com/office/drawing/2014/main" id="{E23D9464-F4B9-C521-4D82-DEBC525F9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16632"/>
            <a:ext cx="3168352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4704169" y="3861048"/>
            <a:ext cx="4313882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675589322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194A331D-9B61-93B3-69FE-4E079C438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48BB7BA5-B28B-6B45-18F8-A8D348E7E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E7809991-6A6E-4E4F-AD15-6393C4C2D7A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556792"/>
            <a:ext cx="8262476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6632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755575" y="620688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494512060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E7246656-2F2A-1329-A957-B583C72C3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0A0CC91F-CF7A-6B75-9678-D1082BFC3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DAFF65F4-AA56-412F-8EEF-52B6D134642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755575" y="1844823"/>
            <a:ext cx="3672409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20625"/>
            <a:ext cx="828092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281740576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4E287CD1-A010-1AF1-880C-7455D5F2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4">
            <a:extLst>
              <a:ext uri="{FF2B5EF4-FFF2-40B4-BE49-F238E27FC236}">
                <a16:creationId xmlns:a16="http://schemas.microsoft.com/office/drawing/2014/main" id="{70A7DA10-FF69-F564-D76B-E18653B52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78C4237-4B85-4717-B529-CE7DD17F1EC4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628800"/>
            <a:ext cx="403244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932040" y="1628801"/>
            <a:ext cx="410825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44624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548680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005926450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FC1EFB9B-8AAC-1F65-6FB1-B0126A73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F61F74E6-DD5F-B76C-3322-A874DC743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33F1E50B-7A84-4B23-B441-881C144AB06E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5004048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6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5004048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132206891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8A3E1775-DD56-790D-D2FB-DDD1C6E9F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E69C7641-D63B-9BA8-4775-6A86717FA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0BDBFD92-F21A-47B2-A118-0D4D5534C91D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3312368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139952" y="116632"/>
            <a:ext cx="4896544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83568" y="1435100"/>
            <a:ext cx="3312368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64404537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042E7D98-3BF2-F404-C7B7-549119603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D7920981-E049-C347-9D1A-F66763E2D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6374C02-A8DF-4D07-94EE-6F88F6392F19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53952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755576" y="283"/>
            <a:ext cx="8388046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253952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41947853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C1E00A8D-2BE4-EA49-EDC0-6F9FCFF62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CB757F73-E216-7787-9CDF-E0180FBCE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F2E00450-D6C3-4CD0-8BCB-92DC9020D582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80920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772816"/>
            <a:ext cx="8280920" cy="496855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974505444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AA97C9A4-6124-D537-A896-1018535B3F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15888"/>
            <a:ext cx="8280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DDE7A3EE-BCF4-D756-0D2C-8EC1D0C162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773238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eg"/><Relationship Id="rId4" Type="http://schemas.openxmlformats.org/officeDocument/2006/relationships/image" Target="../media/image40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bin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95_36NgiaMY?feature=oembed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rankscore.pl/siec-komputerowa-z-czego-sie-sklada-i-jakie-sa-rodzaje/" TargetMode="External"/><Relationship Id="rId3" Type="http://schemas.openxmlformats.org/officeDocument/2006/relationships/hyperlink" Target="https://pl.wikipedia.org/wiki/Sie&#263;_komputerowa" TargetMode="External"/><Relationship Id="rId7" Type="http://schemas.openxmlformats.org/officeDocument/2006/relationships/hyperlink" Target="https://ssamolej.kia.prz.edu.pl/dydaktyka/inf_1EE_ZI/wyk1_inf_9.pdf" TargetMode="External"/><Relationship Id="rId2" Type="http://schemas.openxmlformats.org/officeDocument/2006/relationships/hyperlink" Target="http://www.net-system.eu/upload/projektowanie-i-budowa-sieci-komputerowych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sosw.poznan.pl/tfitzer/sieci/sieci.pdf" TargetMode="External"/><Relationship Id="rId11" Type="http://schemas.openxmlformats.org/officeDocument/2006/relationships/hyperlink" Target="https://www.youtube.com/watch?v=01DwEl0g_cg&amp;list=LL&amp;index=2&amp;t=203s" TargetMode="External"/><Relationship Id="rId5" Type="http://schemas.openxmlformats.org/officeDocument/2006/relationships/hyperlink" Target="https://itwiz.pl/projektowanie-sieci-elementy-aktywne/#:~:text=Pasywne%2C%20czyli%20elementy%20okablowania%20strukturalnego,przesy&#322;ania%2C%20wzmacniania%20czy%20te&#380;%20modyfikowania" TargetMode="External"/><Relationship Id="rId10" Type="http://schemas.openxmlformats.org/officeDocument/2006/relationships/hyperlink" Target="https://www.youtube.com/watch?v=yMSJKBQINAc&amp;list=LL&amp;index=3&amp;t=1s" TargetMode="External"/><Relationship Id="rId4" Type="http://schemas.openxmlformats.org/officeDocument/2006/relationships/hyperlink" Target="https://pl.wikipedia.org/wiki/Rozleg&#322;a_sie&#263;_komputerowa" TargetMode="External"/><Relationship Id="rId9" Type="http://schemas.openxmlformats.org/officeDocument/2006/relationships/hyperlink" Target="https://www.youtube.com/watch?v=je0QFU7p5Oo&amp;list=LL&amp;index=6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ymbol zastępczy tekstu 2">
            <a:extLst>
              <a:ext uri="{FF2B5EF4-FFF2-40B4-BE49-F238E27FC236}">
                <a16:creationId xmlns:a16="http://schemas.microsoft.com/office/drawing/2014/main" id="{718834DB-B691-8E14-0938-5373B3838E3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644884" y="104103"/>
            <a:ext cx="7615238" cy="1728787"/>
          </a:xfrm>
        </p:spPr>
        <p:txBody>
          <a:bodyPr/>
          <a:lstStyle/>
          <a:p>
            <a:r>
              <a:rPr lang="pl-PL" altLang="pl-PL" b="0">
                <a:cs typeface="Calibri" panose="020F0502020204030204" pitchFamily="34" charset="0"/>
              </a:rPr>
              <a:t>Sieć komputerowa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10FF858D-28ED-7D89-685A-2CD23367397E}"/>
              </a:ext>
            </a:extLst>
          </p:cNvPr>
          <p:cNvSpPr txBox="1"/>
          <p:nvPr/>
        </p:nvSpPr>
        <p:spPr>
          <a:xfrm>
            <a:off x="1630747" y="5805264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Yahor</a:t>
            </a:r>
            <a:r>
              <a:rPr lang="pl-PL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Andreichykau</a:t>
            </a:r>
            <a:r>
              <a:rPr lang="pl-PL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18.10.2023</a:t>
            </a:r>
          </a:p>
          <a:p>
            <a:pPr algn="l"/>
            <a:r>
              <a:rPr lang="pl-PL">
                <a:latin typeface="Calibri" panose="020F0502020204030204" pitchFamily="34" charset="0"/>
                <a:cs typeface="Calibri" panose="020F0502020204030204" pitchFamily="34" charset="0"/>
              </a:rPr>
              <a:t>Filip Antoniak                                                                W4N Inżynieria systemów</a:t>
            </a:r>
            <a:endParaRPr lang="pl-PL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97" name="Picture 9" descr="red and gray train rail">
            <a:extLst>
              <a:ext uri="{FF2B5EF4-FFF2-40B4-BE49-F238E27FC236}">
                <a16:creationId xmlns:a16="http://schemas.microsoft.com/office/drawing/2014/main" id="{66E8EE71-9BFB-A3C5-016E-D66BA021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08697"/>
            <a:ext cx="7129090" cy="403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Historia Internetu (1/7)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 b="1">
                <a:latin typeface="Calibri"/>
                <a:cs typeface="Calibri"/>
              </a:rPr>
              <a:t>1957 rok</a:t>
            </a:r>
            <a:endParaRPr lang="pl-PL" altLang="pl-PL" b="1"/>
          </a:p>
        </p:txBody>
      </p:sp>
      <p:pic>
        <p:nvPicPr>
          <p:cNvPr id="2" name="Picture 1" descr="A satellite in space with multiple antennas&#10;&#10;Description automatically generated">
            <a:extLst>
              <a:ext uri="{FF2B5EF4-FFF2-40B4-BE49-F238E27FC236}">
                <a16:creationId xmlns:a16="http://schemas.microsoft.com/office/drawing/2014/main" id="{1A58D4B4-2807-6FDC-A522-899E902F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612" y="2145090"/>
            <a:ext cx="3981304" cy="3058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13A92D-93C7-F247-1716-05C6F9D24A66}"/>
              </a:ext>
            </a:extLst>
          </p:cNvPr>
          <p:cNvSpPr txBox="1"/>
          <p:nvPr/>
        </p:nvSpPr>
        <p:spPr>
          <a:xfrm>
            <a:off x="2859167" y="5332631"/>
            <a:ext cx="102338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Open Sans"/>
                <a:ea typeface="Open Sans"/>
                <a:cs typeface="Open Sans"/>
              </a:rPr>
              <a:t>Sputnik 1 – </a:t>
            </a:r>
            <a:r>
              <a:rPr lang="en-US" sz="1400" b="1" err="1">
                <a:latin typeface="Open Sans"/>
                <a:ea typeface="Open Sans"/>
                <a:cs typeface="Open Sans"/>
              </a:rPr>
              <a:t>pierwszy</a:t>
            </a:r>
            <a:r>
              <a:rPr lang="en-US" sz="1400" b="1">
                <a:latin typeface="Open Sans"/>
                <a:ea typeface="Open Sans"/>
                <a:cs typeface="Open Sans"/>
              </a:rPr>
              <a:t> </a:t>
            </a:r>
            <a:r>
              <a:rPr lang="en-US" sz="1400" b="1" err="1">
                <a:latin typeface="Open Sans"/>
                <a:ea typeface="Open Sans"/>
                <a:cs typeface="Open Sans"/>
              </a:rPr>
              <a:t>sztuczny</a:t>
            </a:r>
            <a:r>
              <a:rPr lang="en-US" sz="1400" b="1">
                <a:latin typeface="Open Sans"/>
                <a:ea typeface="Open Sans"/>
                <a:cs typeface="Open Sans"/>
              </a:rPr>
              <a:t> </a:t>
            </a:r>
            <a:r>
              <a:rPr lang="en-US" sz="1400" b="1" err="1">
                <a:latin typeface="Open Sans"/>
                <a:ea typeface="Open Sans"/>
                <a:cs typeface="Open Sans"/>
              </a:rPr>
              <a:t>satelita</a:t>
            </a:r>
            <a:r>
              <a:rPr lang="en-US" sz="1400" b="1">
                <a:latin typeface="Open Sans"/>
                <a:ea typeface="Open Sans"/>
                <a:cs typeface="Open Sans"/>
              </a:rPr>
              <a:t> </a:t>
            </a:r>
            <a:r>
              <a:rPr lang="en-US" sz="1400" b="1" err="1">
                <a:latin typeface="Open Sans"/>
                <a:ea typeface="Open Sans"/>
                <a:cs typeface="Open Sans"/>
              </a:rPr>
              <a:t>Ziemi</a:t>
            </a:r>
            <a:endParaRPr lang="en-US" sz="1400" err="1"/>
          </a:p>
          <a:p>
            <a:pPr algn="l"/>
            <a:endParaRPr lang="en-US"/>
          </a:p>
        </p:txBody>
      </p:sp>
      <p:pic>
        <p:nvPicPr>
          <p:cNvPr id="5" name="Picture 4" descr="A person working on a satellite&#10;&#10;Description automatically generated">
            <a:extLst>
              <a:ext uri="{FF2B5EF4-FFF2-40B4-BE49-F238E27FC236}">
                <a16:creationId xmlns:a16="http://schemas.microsoft.com/office/drawing/2014/main" id="{126819EB-78C0-01E4-4572-0BA433A72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35" y="2146024"/>
            <a:ext cx="4112781" cy="3046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6456917"/>
      </p:ext>
    </p:extLst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cs typeface="Calibri"/>
              </a:rPr>
              <a:t>Historia Internetu (2/7)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 b="1">
                <a:latin typeface="Calibri"/>
                <a:cs typeface="Calibri"/>
              </a:rPr>
              <a:t>1957 rok</a:t>
            </a:r>
            <a:endParaRPr lang="pl-PL" altLang="pl-P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3A92D-93C7-F247-1716-05C6F9D24A66}"/>
              </a:ext>
            </a:extLst>
          </p:cNvPr>
          <p:cNvSpPr txBox="1"/>
          <p:nvPr/>
        </p:nvSpPr>
        <p:spPr>
          <a:xfrm>
            <a:off x="2859167" y="5332631"/>
            <a:ext cx="102338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b="1">
              <a:latin typeface="Open Sans"/>
              <a:ea typeface="Open Sans"/>
              <a:cs typeface="Open Sans"/>
            </a:endParaRPr>
          </a:p>
          <a:p>
            <a:pPr algn="l"/>
            <a:endParaRPr lang="en-US"/>
          </a:p>
        </p:txBody>
      </p:sp>
      <p:pic>
        <p:nvPicPr>
          <p:cNvPr id="3" name="Picture 2" descr="A comparison of a company logo&#10;&#10;Description automatically generated">
            <a:extLst>
              <a:ext uri="{FF2B5EF4-FFF2-40B4-BE49-F238E27FC236}">
                <a16:creationId xmlns:a16="http://schemas.microsoft.com/office/drawing/2014/main" id="{E9EE78C3-7574-EDDD-FDA7-EA13DB8EE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678" y="2189484"/>
            <a:ext cx="7184570" cy="39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0032"/>
      </p:ext>
    </p:extLst>
  </p:cSld>
  <p:clrMapOvr>
    <a:masterClrMapping/>
  </p:clrMapOvr>
  <p:transition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cs typeface="Calibri"/>
              </a:rPr>
              <a:t>Historia Internetu (3/7)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 b="1">
                <a:latin typeface="Calibri"/>
                <a:cs typeface="Calibri"/>
              </a:rPr>
              <a:t>1968 rok</a:t>
            </a:r>
            <a:endParaRPr lang="pl-PL" altLang="pl-P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3A92D-93C7-F247-1716-05C6F9D24A66}"/>
              </a:ext>
            </a:extLst>
          </p:cNvPr>
          <p:cNvSpPr txBox="1"/>
          <p:nvPr/>
        </p:nvSpPr>
        <p:spPr>
          <a:xfrm>
            <a:off x="2859167" y="5332631"/>
            <a:ext cx="102338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b="1">
              <a:latin typeface="Open Sans"/>
              <a:ea typeface="Open Sans"/>
              <a:cs typeface="Open Sans"/>
            </a:endParaRPr>
          </a:p>
          <a:p>
            <a:pPr algn="l"/>
            <a:endParaRPr lang="en-US"/>
          </a:p>
        </p:txBody>
      </p:sp>
      <p:pic>
        <p:nvPicPr>
          <p:cNvPr id="3" name="Picture 2" descr="A group of men on a tower&#10;&#10;Description automatically generated">
            <a:extLst>
              <a:ext uri="{FF2B5EF4-FFF2-40B4-BE49-F238E27FC236}">
                <a16:creationId xmlns:a16="http://schemas.microsoft.com/office/drawing/2014/main" id="{DF4AA991-200A-9A0E-AEA6-748D1E0D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882" y="1784578"/>
            <a:ext cx="3547382" cy="443184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0F4DED-11D8-2B1C-1FC6-12064F1F0F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05893" y="6368143"/>
            <a:ext cx="3709307" cy="3077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/>
                <a:ea typeface="Open Sans"/>
                <a:cs typeface="Arial"/>
              </a:rPr>
              <a:t>National Physical Laboratories</a:t>
            </a:r>
          </a:p>
        </p:txBody>
      </p:sp>
    </p:spTree>
    <p:extLst>
      <p:ext uri="{BB962C8B-B14F-4D97-AF65-F5344CB8AC3E}">
        <p14:creationId xmlns:p14="http://schemas.microsoft.com/office/powerpoint/2010/main" val="1789703235"/>
      </p:ext>
    </p:extLst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cs typeface="Calibri"/>
              </a:rPr>
              <a:t>Historia Internetu (4/7)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 b="1">
                <a:latin typeface="Calibri"/>
                <a:cs typeface="Calibri"/>
              </a:rPr>
              <a:t>1969 rok</a:t>
            </a:r>
            <a:endParaRPr lang="pl-PL" altLang="pl-P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3A92D-93C7-F247-1716-05C6F9D24A66}"/>
              </a:ext>
            </a:extLst>
          </p:cNvPr>
          <p:cNvSpPr txBox="1"/>
          <p:nvPr/>
        </p:nvSpPr>
        <p:spPr>
          <a:xfrm>
            <a:off x="2859167" y="5332631"/>
            <a:ext cx="102338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b="1">
              <a:latin typeface="Open Sans"/>
              <a:ea typeface="Open Sans"/>
              <a:cs typeface="Open Sans"/>
            </a:endParaRPr>
          </a:p>
          <a:p>
            <a:pPr algn="l"/>
            <a:endParaRPr lang="en-US"/>
          </a:p>
        </p:txBody>
      </p:sp>
      <p:pic>
        <p:nvPicPr>
          <p:cNvPr id="5" name="Picture 4" descr="A large brick building with many windows&#10;&#10;Description automatically generated">
            <a:extLst>
              <a:ext uri="{FF2B5EF4-FFF2-40B4-BE49-F238E27FC236}">
                <a16:creationId xmlns:a16="http://schemas.microsoft.com/office/drawing/2014/main" id="{67DF2024-4E0A-0448-BA0F-31F78B0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67" y="1789478"/>
            <a:ext cx="2746076" cy="1913196"/>
          </a:xfrm>
          <a:prstGeom prst="rect">
            <a:avLst/>
          </a:prstGeom>
        </p:spPr>
      </p:pic>
      <p:pic>
        <p:nvPicPr>
          <p:cNvPr id="7" name="Picture 6" descr="A building with glass windows&#10;&#10;Description automatically generated">
            <a:extLst>
              <a:ext uri="{FF2B5EF4-FFF2-40B4-BE49-F238E27FC236}">
                <a16:creationId xmlns:a16="http://schemas.microsoft.com/office/drawing/2014/main" id="{BC905944-A77F-99BD-DFC9-5044AD98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886" y="1783871"/>
            <a:ext cx="2961737" cy="1924410"/>
          </a:xfrm>
          <a:prstGeom prst="rect">
            <a:avLst/>
          </a:prstGeom>
        </p:spPr>
      </p:pic>
      <p:pic>
        <p:nvPicPr>
          <p:cNvPr id="8" name="Picture 7" descr="A building next to a lake&#10;&#10;Description automatically generated">
            <a:extLst>
              <a:ext uri="{FF2B5EF4-FFF2-40B4-BE49-F238E27FC236}">
                <a16:creationId xmlns:a16="http://schemas.microsoft.com/office/drawing/2014/main" id="{C5B25999-659C-7F47-27DE-A4D01F85D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868" y="4366171"/>
            <a:ext cx="2746076" cy="1935659"/>
          </a:xfrm>
          <a:prstGeom prst="rect">
            <a:avLst/>
          </a:prstGeom>
        </p:spPr>
      </p:pic>
      <p:pic>
        <p:nvPicPr>
          <p:cNvPr id="9" name="Picture 8" descr="A large white building with columns and a lawn&#10;&#10;Description automatically generated">
            <a:extLst>
              <a:ext uri="{FF2B5EF4-FFF2-40B4-BE49-F238E27FC236}">
                <a16:creationId xmlns:a16="http://schemas.microsoft.com/office/drawing/2014/main" id="{1F1B2014-8813-DD1A-C379-A70FBDFAA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887" y="4371615"/>
            <a:ext cx="2961736" cy="1924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7661A-5DC9-58B0-DEE7-BE66AE5363FF}"/>
              </a:ext>
            </a:extLst>
          </p:cNvPr>
          <p:cNvSpPr txBox="1"/>
          <p:nvPr/>
        </p:nvSpPr>
        <p:spPr>
          <a:xfrm>
            <a:off x="475052" y="3713552"/>
            <a:ext cx="47560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err="1">
                <a:latin typeface="Open Sans"/>
                <a:ea typeface="Open Sans"/>
                <a:cs typeface="Arial"/>
              </a:rPr>
              <a:t>Uniwersytet</a:t>
            </a:r>
            <a:r>
              <a:rPr lang="en-US" sz="1400" b="1">
                <a:latin typeface="Open Sans"/>
                <a:ea typeface="Open Sans"/>
                <a:cs typeface="Arial"/>
              </a:rPr>
              <a:t> </a:t>
            </a:r>
            <a:r>
              <a:rPr lang="en-US" sz="1400" b="1" err="1">
                <a:latin typeface="Open Sans"/>
                <a:ea typeface="Open Sans"/>
                <a:cs typeface="Arial"/>
              </a:rPr>
              <a:t>Kalifornijski</a:t>
            </a:r>
            <a:r>
              <a:rPr lang="en-US" sz="1400" b="1">
                <a:latin typeface="Open Sans"/>
                <a:ea typeface="Open Sans"/>
                <a:cs typeface="Arial"/>
              </a:rPr>
              <a:t> </a:t>
            </a:r>
            <a:endParaRPr lang="en-US"/>
          </a:p>
          <a:p>
            <a:pPr algn="ctr"/>
            <a:r>
              <a:rPr lang="en-US" sz="1400" b="1">
                <a:latin typeface="Open Sans"/>
                <a:ea typeface="Open Sans"/>
                <a:cs typeface="Arial"/>
              </a:rPr>
              <a:t>w Los Angeles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A37F2-5F10-A9D8-A4C6-92C740953D4E}"/>
              </a:ext>
            </a:extLst>
          </p:cNvPr>
          <p:cNvSpPr txBox="1"/>
          <p:nvPr/>
        </p:nvSpPr>
        <p:spPr>
          <a:xfrm>
            <a:off x="5556250" y="3713851"/>
            <a:ext cx="34476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latin typeface="Open Sans"/>
                <a:ea typeface="Open Sans"/>
                <a:cs typeface="Arial"/>
              </a:rPr>
              <a:t>Instytut</a:t>
            </a:r>
            <a:r>
              <a:rPr lang="en-US" sz="1400" b="1">
                <a:latin typeface="Open Sans"/>
                <a:ea typeface="Open Sans"/>
                <a:cs typeface="Arial"/>
              </a:rPr>
              <a:t> </a:t>
            </a:r>
            <a:r>
              <a:rPr lang="en-US" sz="1400" b="1" err="1">
                <a:latin typeface="Open Sans"/>
                <a:ea typeface="Open Sans"/>
                <a:cs typeface="Arial"/>
              </a:rPr>
              <a:t>Badawczy</a:t>
            </a:r>
            <a:r>
              <a:rPr lang="en-US" sz="1400" b="1">
                <a:latin typeface="Open Sans"/>
                <a:ea typeface="Open Sans"/>
                <a:cs typeface="Arial"/>
              </a:rPr>
              <a:t> </a:t>
            </a:r>
            <a:r>
              <a:rPr lang="en-US" sz="1400" b="1" err="1">
                <a:latin typeface="Open Sans"/>
                <a:ea typeface="Open Sans"/>
                <a:cs typeface="Arial"/>
              </a:rPr>
              <a:t>Stanforda</a:t>
            </a:r>
            <a:endParaRPr lang="en-US" sz="1400" b="1">
              <a:latin typeface="Open Sans"/>
              <a:ea typeface="Open Sans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3520E-3A26-FF23-DB18-4A84B482C35F}"/>
              </a:ext>
            </a:extLst>
          </p:cNvPr>
          <p:cNvSpPr txBox="1"/>
          <p:nvPr/>
        </p:nvSpPr>
        <p:spPr>
          <a:xfrm>
            <a:off x="1629135" y="6291593"/>
            <a:ext cx="25419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latin typeface="Open Sans"/>
                <a:ea typeface="Open Sans"/>
                <a:cs typeface="Arial"/>
              </a:rPr>
              <a:t>Uniwersytet</a:t>
            </a:r>
            <a:r>
              <a:rPr lang="en-US" sz="1400" b="1">
                <a:latin typeface="Open Sans"/>
                <a:ea typeface="Open Sans"/>
                <a:cs typeface="Arial"/>
              </a:rPr>
              <a:t> </a:t>
            </a:r>
            <a:r>
              <a:rPr lang="en-US" sz="1400" b="1" err="1">
                <a:latin typeface="Open Sans"/>
                <a:ea typeface="Open Sans"/>
                <a:cs typeface="Arial"/>
              </a:rPr>
              <a:t>Kalifornijski</a:t>
            </a:r>
            <a:r>
              <a:rPr lang="en-US" sz="1400" b="1">
                <a:latin typeface="Open Sans"/>
                <a:ea typeface="Open Sans"/>
                <a:cs typeface="Arial"/>
              </a:rPr>
              <a:t> w Santa Barbara</a:t>
            </a:r>
            <a:endParaRPr lang="en-US" sz="1400" b="1">
              <a:latin typeface="Open Sans"/>
              <a:ea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C4B29-5A95-3C82-2727-5E042835E288}"/>
              </a:ext>
            </a:extLst>
          </p:cNvPr>
          <p:cNvSpPr txBox="1"/>
          <p:nvPr/>
        </p:nvSpPr>
        <p:spPr>
          <a:xfrm>
            <a:off x="5515814" y="636497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err="1">
                <a:latin typeface="Open Sans"/>
                <a:ea typeface="Open Sans"/>
                <a:cs typeface="Arial"/>
              </a:rPr>
              <a:t>Uniwersytet</a:t>
            </a:r>
            <a:r>
              <a:rPr lang="en-US" sz="1400" b="1">
                <a:latin typeface="Open Sans"/>
                <a:ea typeface="Open Sans"/>
                <a:cs typeface="Arial"/>
              </a:rPr>
              <a:t> Utah</a:t>
            </a:r>
          </a:p>
        </p:txBody>
      </p:sp>
    </p:spTree>
    <p:extLst>
      <p:ext uri="{BB962C8B-B14F-4D97-AF65-F5344CB8AC3E}">
        <p14:creationId xmlns:p14="http://schemas.microsoft.com/office/powerpoint/2010/main" val="1224271664"/>
      </p:ext>
    </p:extLst>
  </p:cSld>
  <p:clrMapOvr>
    <a:masterClrMapping/>
  </p:clrMapOvr>
  <p:transition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Historia Internetu (5/7)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 b="1">
                <a:latin typeface="Calibri"/>
                <a:cs typeface="Calibri"/>
              </a:rPr>
              <a:t>1972 rok</a:t>
            </a:r>
            <a:endParaRPr lang="pl-PL" altLang="pl-P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3A92D-93C7-F247-1716-05C6F9D24A66}"/>
              </a:ext>
            </a:extLst>
          </p:cNvPr>
          <p:cNvSpPr txBox="1"/>
          <p:nvPr/>
        </p:nvSpPr>
        <p:spPr>
          <a:xfrm>
            <a:off x="2859167" y="5332631"/>
            <a:ext cx="102338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b="1">
              <a:latin typeface="Open Sans"/>
              <a:ea typeface="Open Sans"/>
              <a:cs typeface="Open Sans"/>
            </a:endParaRPr>
          </a:p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CCF2C-32A7-D650-B052-95B9EA00CF52}"/>
              </a:ext>
            </a:extLst>
          </p:cNvPr>
          <p:cNvSpPr txBox="1"/>
          <p:nvPr/>
        </p:nvSpPr>
        <p:spPr>
          <a:xfrm>
            <a:off x="1905000" y="5565321"/>
            <a:ext cx="59544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Open Sans"/>
                <a:ea typeface="Open Sans"/>
                <a:cs typeface="Arial"/>
              </a:rPr>
              <a:t>Ray Tomlinson </a:t>
            </a:r>
            <a:r>
              <a:rPr lang="en-US" sz="1600" b="1" err="1">
                <a:latin typeface="Open Sans"/>
                <a:ea typeface="Open Sans"/>
                <a:cs typeface="Arial"/>
              </a:rPr>
              <a:t>wdrożył</a:t>
            </a:r>
            <a:r>
              <a:rPr lang="en-US" sz="1600" b="1">
                <a:latin typeface="Open Sans"/>
                <a:ea typeface="Open Sans"/>
                <a:cs typeface="Arial"/>
              </a:rPr>
              <a:t> </a:t>
            </a:r>
            <a:r>
              <a:rPr lang="en-US" sz="1600" b="1" err="1">
                <a:latin typeface="Open Sans"/>
                <a:ea typeface="Open Sans"/>
                <a:cs typeface="Arial"/>
              </a:rPr>
              <a:t>pierwszy</a:t>
            </a:r>
            <a:r>
              <a:rPr lang="en-US" sz="1600" b="1">
                <a:latin typeface="Open Sans"/>
                <a:ea typeface="Open Sans"/>
                <a:cs typeface="Arial"/>
              </a:rPr>
              <a:t> program </a:t>
            </a:r>
            <a:r>
              <a:rPr lang="en-US" sz="1600" b="1" err="1">
                <a:latin typeface="Open Sans"/>
                <a:ea typeface="Open Sans"/>
                <a:cs typeface="Arial"/>
              </a:rPr>
              <a:t>pocztowy</a:t>
            </a:r>
            <a:r>
              <a:rPr lang="en-US" sz="1600" b="1">
                <a:latin typeface="Open Sans"/>
                <a:ea typeface="Open Sans"/>
                <a:cs typeface="Arial"/>
              </a:rPr>
              <a:t> w </a:t>
            </a:r>
            <a:r>
              <a:rPr lang="en-US" sz="1600" b="1" err="1">
                <a:latin typeface="Open Sans"/>
                <a:ea typeface="Open Sans"/>
                <a:cs typeface="Arial"/>
              </a:rPr>
              <a:t>systemie</a:t>
            </a:r>
            <a:r>
              <a:rPr lang="en-US" sz="1600" b="1">
                <a:latin typeface="Open Sans"/>
                <a:ea typeface="Open Sans"/>
                <a:cs typeface="Arial"/>
              </a:rPr>
              <a:t> ARPANET.</a:t>
            </a:r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61B1F93-3306-FCDA-345C-58C43573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1981695"/>
            <a:ext cx="7620000" cy="3466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1555634"/>
      </p:ext>
    </p:extLst>
  </p:cSld>
  <p:clrMapOvr>
    <a:masterClrMapping/>
  </p:clrMapOvr>
  <p:transition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Historia Internetu (6/7)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06398"/>
            <a:ext cx="3837797" cy="608641"/>
          </a:xfrm>
        </p:spPr>
        <p:txBody>
          <a:bodyPr/>
          <a:lstStyle/>
          <a:p>
            <a:r>
              <a:rPr lang="pl-PL" b="1">
                <a:latin typeface="Calibri"/>
                <a:cs typeface="Calibri"/>
              </a:rPr>
              <a:t>1982</a:t>
            </a:r>
            <a:r>
              <a:rPr lang="pl-PL" altLang="pl-PL" b="1">
                <a:latin typeface="Calibri"/>
                <a:cs typeface="Calibri"/>
              </a:rPr>
              <a:t> rok</a:t>
            </a:r>
            <a:endParaRPr lang="pl-PL" altLang="pl-PL" b="1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3A92D-93C7-F247-1716-05C6F9D24A66}"/>
              </a:ext>
            </a:extLst>
          </p:cNvPr>
          <p:cNvSpPr txBox="1"/>
          <p:nvPr/>
        </p:nvSpPr>
        <p:spPr>
          <a:xfrm>
            <a:off x="2859167" y="5332631"/>
            <a:ext cx="102338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b="1">
              <a:latin typeface="Open Sans"/>
              <a:ea typeface="Open Sans"/>
              <a:cs typeface="Open Sans"/>
            </a:endParaRPr>
          </a:p>
          <a:p>
            <a:pPr algn="l"/>
            <a:endParaRPr lang="en-US"/>
          </a:p>
        </p:txBody>
      </p:sp>
      <p:pic>
        <p:nvPicPr>
          <p:cNvPr id="2" name="Picture 1" descr="A map of the united states&#10;&#10;Description automatically generated">
            <a:extLst>
              <a:ext uri="{FF2B5EF4-FFF2-40B4-BE49-F238E27FC236}">
                <a16:creationId xmlns:a16="http://schemas.microsoft.com/office/drawing/2014/main" id="{EDC0123E-987A-C333-D154-2A2D53765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10" y="3422714"/>
            <a:ext cx="3694982" cy="2672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D9EA4D-5456-9DA8-1DB4-196433DCB473}"/>
              </a:ext>
            </a:extLst>
          </p:cNvPr>
          <p:cNvSpPr txBox="1"/>
          <p:nvPr/>
        </p:nvSpPr>
        <p:spPr>
          <a:xfrm>
            <a:off x="754212" y="1919378"/>
            <a:ext cx="39652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Open Sans"/>
                <a:ea typeface="Open Sans"/>
                <a:cs typeface="Arial"/>
              </a:rPr>
              <a:t>Początki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właściwego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Internetu</a:t>
            </a:r>
            <a:r>
              <a:rPr lang="en-US" sz="1600">
                <a:latin typeface="Open Sans"/>
                <a:ea typeface="Open Sans"/>
                <a:cs typeface="Arial"/>
              </a:rPr>
              <a:t> (</a:t>
            </a:r>
            <a:r>
              <a:rPr lang="en-US" sz="1600" err="1">
                <a:latin typeface="Open Sans"/>
                <a:ea typeface="Open Sans"/>
                <a:cs typeface="Arial"/>
              </a:rPr>
              <a:t>sieci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sieci</a:t>
            </a:r>
            <a:r>
              <a:rPr lang="en-US" sz="1600">
                <a:latin typeface="Open Sans"/>
                <a:ea typeface="Open Sans"/>
                <a:cs typeface="Arial"/>
              </a:rPr>
              <a:t>) w </a:t>
            </a:r>
            <a:r>
              <a:rPr lang="en-US" sz="1600" err="1">
                <a:latin typeface="Open Sans"/>
                <a:ea typeface="Open Sans"/>
                <a:cs typeface="Arial"/>
              </a:rPr>
              <a:t>związku</a:t>
            </a:r>
            <a:r>
              <a:rPr lang="en-US" sz="1600">
                <a:latin typeface="Open Sans"/>
                <a:ea typeface="Open Sans"/>
                <a:cs typeface="Arial"/>
              </a:rPr>
              <a:t> z </a:t>
            </a:r>
            <a:r>
              <a:rPr lang="en-US" sz="1600" err="1">
                <a:latin typeface="Open Sans"/>
                <a:ea typeface="Open Sans"/>
                <a:cs typeface="Arial"/>
              </a:rPr>
              <a:t>przejściem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sieci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ARPANet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na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protokół</a:t>
            </a:r>
            <a:r>
              <a:rPr lang="en-US" sz="1600">
                <a:latin typeface="Open Sans"/>
                <a:ea typeface="Open Sans"/>
                <a:cs typeface="Arial"/>
              </a:rPr>
              <a:t> TCP/IP.</a:t>
            </a:r>
          </a:p>
        </p:txBody>
      </p:sp>
      <p:sp>
        <p:nvSpPr>
          <p:cNvPr id="8" name="Symbol zastępczy tekstu 4">
            <a:extLst>
              <a:ext uri="{FF2B5EF4-FFF2-40B4-BE49-F238E27FC236}">
                <a16:creationId xmlns:a16="http://schemas.microsoft.com/office/drawing/2014/main" id="{FC7D6E84-0B99-D282-7DBA-BBDA62C32EA0}"/>
              </a:ext>
            </a:extLst>
          </p:cNvPr>
          <p:cNvSpPr txBox="1">
            <a:spLocks/>
          </p:cNvSpPr>
          <p:nvPr/>
        </p:nvSpPr>
        <p:spPr bwMode="auto">
          <a:xfrm>
            <a:off x="5106239" y="1100647"/>
            <a:ext cx="3837797" cy="60864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45720" rIns="10800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b="1" kern="0">
                <a:latin typeface="Calibri"/>
                <a:cs typeface="Calibri"/>
              </a:rPr>
              <a:t>1989</a:t>
            </a:r>
            <a:r>
              <a:rPr lang="pl-PL" altLang="pl-PL" b="1" kern="0">
                <a:latin typeface="Calibri"/>
                <a:cs typeface="Calibri"/>
              </a:rPr>
              <a:t> rok</a:t>
            </a:r>
            <a:endParaRPr lang="pl-PL" altLang="pl-PL" b="1" kern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79A92-C35D-EFBA-A108-F61E2B20E45C}"/>
              </a:ext>
            </a:extLst>
          </p:cNvPr>
          <p:cNvSpPr txBox="1"/>
          <p:nvPr/>
        </p:nvSpPr>
        <p:spPr>
          <a:xfrm>
            <a:off x="5100968" y="1920875"/>
            <a:ext cx="396527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Open Sans"/>
                <a:ea typeface="Open Sans"/>
                <a:cs typeface="Arial"/>
              </a:rPr>
              <a:t>Opracowanie</a:t>
            </a:r>
            <a:r>
              <a:rPr lang="en-US" sz="1600">
                <a:latin typeface="Open Sans"/>
                <a:ea typeface="Open Sans"/>
                <a:cs typeface="Arial"/>
              </a:rPr>
              <a:t> WWW (World Wide Web) w </a:t>
            </a:r>
            <a:r>
              <a:rPr lang="en-US" sz="1600" err="1">
                <a:latin typeface="Open Sans"/>
                <a:ea typeface="Open Sans"/>
                <a:cs typeface="Arial"/>
              </a:rPr>
              <a:t>Instytucie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Fizyki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Jądrowej</a:t>
            </a:r>
            <a:r>
              <a:rPr lang="en-US" sz="1600">
                <a:latin typeface="Open Sans"/>
                <a:ea typeface="Open Sans"/>
                <a:cs typeface="Arial"/>
              </a:rPr>
              <a:t> CERN w </a:t>
            </a:r>
            <a:r>
              <a:rPr lang="en-US" sz="1600" err="1">
                <a:latin typeface="Open Sans"/>
                <a:ea typeface="Open Sans"/>
                <a:cs typeface="Arial"/>
              </a:rPr>
              <a:t>Genewie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przez</a:t>
            </a:r>
            <a:r>
              <a:rPr lang="en-US" sz="1600">
                <a:latin typeface="Open Sans"/>
                <a:ea typeface="Open Sans"/>
                <a:cs typeface="Arial"/>
              </a:rPr>
              <a:t> Tima </a:t>
            </a:r>
            <a:r>
              <a:rPr lang="en-US" sz="1600" err="1">
                <a:latin typeface="Open Sans"/>
                <a:ea typeface="Open Sans"/>
                <a:cs typeface="Arial"/>
              </a:rPr>
              <a:t>Bernersa</a:t>
            </a:r>
            <a:r>
              <a:rPr lang="en-US" sz="1600">
                <a:latin typeface="Open Sans"/>
                <a:ea typeface="Open Sans"/>
                <a:cs typeface="Arial"/>
              </a:rPr>
              <a:t>-Le, </a:t>
            </a:r>
            <a:r>
              <a:rPr lang="en-US" sz="1600" err="1">
                <a:latin typeface="Open Sans"/>
                <a:ea typeface="Open Sans"/>
                <a:cs typeface="Arial"/>
              </a:rPr>
              <a:t>absolwenta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uniwersytetu</a:t>
            </a:r>
            <a:r>
              <a:rPr lang="en-US" sz="1600">
                <a:latin typeface="Open Sans"/>
                <a:ea typeface="Open Sans"/>
                <a:cs typeface="Arial"/>
              </a:rPr>
              <a:t> w </a:t>
            </a:r>
            <a:r>
              <a:rPr lang="en-US" sz="1600" err="1">
                <a:latin typeface="Open Sans"/>
                <a:ea typeface="Open Sans"/>
                <a:cs typeface="Arial"/>
              </a:rPr>
              <a:t>Oxfordzie</a:t>
            </a:r>
            <a:r>
              <a:rPr lang="en-US" sz="1600">
                <a:latin typeface="Open Sans"/>
                <a:ea typeface="Open Sans"/>
                <a:cs typeface="Arial"/>
              </a:rPr>
              <a:t> w </a:t>
            </a:r>
            <a:r>
              <a:rPr lang="en-US" sz="1600" err="1">
                <a:latin typeface="Open Sans"/>
                <a:ea typeface="Open Sans"/>
                <a:cs typeface="Arial"/>
              </a:rPr>
              <a:t>Wielkiej</a:t>
            </a:r>
            <a:r>
              <a:rPr lang="en-US" sz="1600">
                <a:latin typeface="Open Sans"/>
                <a:ea typeface="Open Sans"/>
                <a:cs typeface="Arial"/>
              </a:rPr>
              <a:t> </a:t>
            </a:r>
            <a:r>
              <a:rPr lang="en-US" sz="1600" err="1">
                <a:latin typeface="Open Sans"/>
                <a:ea typeface="Open Sans"/>
                <a:cs typeface="Arial"/>
              </a:rPr>
              <a:t>Brytanii</a:t>
            </a:r>
            <a:r>
              <a:rPr lang="en-US" sz="1600">
                <a:latin typeface="Open Sans"/>
                <a:ea typeface="Open Sans"/>
                <a:cs typeface="Arial"/>
              </a:rPr>
              <a:t>.</a:t>
            </a:r>
          </a:p>
        </p:txBody>
      </p:sp>
      <p:pic>
        <p:nvPicPr>
          <p:cNvPr id="10" name="Picture 9" descr="A blue globe and a computer mouse connected to a word&#10;&#10;Description automatically generated">
            <a:extLst>
              <a:ext uri="{FF2B5EF4-FFF2-40B4-BE49-F238E27FC236}">
                <a16:creationId xmlns:a16="http://schemas.microsoft.com/office/drawing/2014/main" id="{86123D8B-92C2-63B9-B034-EF8363F8E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849" y="3421584"/>
            <a:ext cx="3694982" cy="26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44472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Historia Internetu (7/7)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b="1">
                <a:latin typeface="Calibri"/>
                <a:cs typeface="Calibri"/>
              </a:rPr>
              <a:t>1993</a:t>
            </a:r>
            <a:r>
              <a:rPr lang="pl-PL" altLang="pl-PL" b="1">
                <a:latin typeface="Calibri"/>
                <a:cs typeface="Calibri"/>
              </a:rPr>
              <a:t> rok</a:t>
            </a:r>
            <a:endParaRPr lang="pl-PL" altLang="pl-PL" b="1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3A92D-93C7-F247-1716-05C6F9D24A66}"/>
              </a:ext>
            </a:extLst>
          </p:cNvPr>
          <p:cNvSpPr txBox="1"/>
          <p:nvPr/>
        </p:nvSpPr>
        <p:spPr>
          <a:xfrm>
            <a:off x="2859167" y="5332631"/>
            <a:ext cx="102338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b="1">
              <a:latin typeface="Open Sans"/>
              <a:ea typeface="Open Sans"/>
              <a:cs typeface="Open Sans"/>
            </a:endParaRPr>
          </a:p>
          <a:p>
            <a:pPr algn="l"/>
            <a:endParaRPr lang="en-US"/>
          </a:p>
        </p:txBody>
      </p:sp>
      <p:pic>
        <p:nvPicPr>
          <p:cNvPr id="2" name="Picture 1" descr="A logo for a computer system&#10;&#10;Description automatically generated">
            <a:extLst>
              <a:ext uri="{FF2B5EF4-FFF2-40B4-BE49-F238E27FC236}">
                <a16:creationId xmlns:a16="http://schemas.microsoft.com/office/drawing/2014/main" id="{0BC60A5D-43F4-5C34-0C92-E40E4C50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91" y="2499055"/>
            <a:ext cx="7389422" cy="3427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20CAB1-A686-A23B-BD31-5E72F189696F}"/>
              </a:ext>
            </a:extLst>
          </p:cNvPr>
          <p:cNvSpPr txBox="1"/>
          <p:nvPr/>
        </p:nvSpPr>
        <p:spPr>
          <a:xfrm>
            <a:off x="751217" y="1810948"/>
            <a:ext cx="5316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Open Sans"/>
                <a:ea typeface="Open Sans"/>
                <a:cs typeface="Arial"/>
              </a:rPr>
              <a:t>Mosaic – </a:t>
            </a:r>
            <a:r>
              <a:rPr lang="en-US" err="1">
                <a:latin typeface="Open Sans"/>
                <a:ea typeface="Open Sans"/>
                <a:cs typeface="Arial"/>
              </a:rPr>
              <a:t>pierwsza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graficzna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przeglądarka</a:t>
            </a:r>
            <a:r>
              <a:rPr lang="en-US">
                <a:latin typeface="Open Sans"/>
                <a:ea typeface="Open Sans"/>
                <a:cs typeface="Arial"/>
              </a:rPr>
              <a:t> WWW.</a:t>
            </a:r>
          </a:p>
        </p:txBody>
      </p:sp>
    </p:spTree>
    <p:extLst>
      <p:ext uri="{BB962C8B-B14F-4D97-AF65-F5344CB8AC3E}">
        <p14:creationId xmlns:p14="http://schemas.microsoft.com/office/powerpoint/2010/main" val="262590180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409259" y="1985786"/>
            <a:ext cx="4464050" cy="4968875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Sieć segmentowa</a:t>
            </a:r>
          </a:p>
          <a:p>
            <a:r>
              <a:rPr lang="pl-PL" altLang="pl-PL">
                <a:latin typeface="Calibri"/>
                <a:ea typeface="Calibri"/>
                <a:cs typeface="Calibri"/>
              </a:rPr>
              <a:t>Sieć LAN</a:t>
            </a:r>
            <a:endParaRPr lang="pl-PL" altLang="pl-PL">
              <a:ea typeface="Calibri"/>
              <a:cs typeface="Calibri"/>
            </a:endParaRPr>
          </a:p>
          <a:p>
            <a:pPr marL="0" indent="0">
              <a:buNone/>
            </a:pPr>
            <a:r>
              <a:rPr lang="pl-PL" altLang="pl-PL">
                <a:latin typeface="Calibri"/>
                <a:ea typeface="Calibri"/>
                <a:cs typeface="Calibri"/>
              </a:rPr>
              <a:t>(</a:t>
            </a:r>
            <a:r>
              <a:rPr lang="pl-PL" altLang="pl-PL" err="1">
                <a:latin typeface="Calibri"/>
                <a:ea typeface="Calibri"/>
                <a:cs typeface="Calibri"/>
              </a:rPr>
              <a:t>local</a:t>
            </a:r>
            <a:r>
              <a:rPr lang="pl-PL" altLang="pl-PL">
                <a:latin typeface="Calibri"/>
                <a:ea typeface="Calibri"/>
                <a:cs typeface="Calibri"/>
              </a:rPr>
              <a:t> </a:t>
            </a:r>
            <a:r>
              <a:rPr lang="pl-PL" altLang="pl-PL" err="1">
                <a:latin typeface="Calibri"/>
                <a:ea typeface="Calibri"/>
                <a:cs typeface="Calibri"/>
              </a:rPr>
              <a:t>area</a:t>
            </a:r>
            <a:r>
              <a:rPr lang="pl-PL" altLang="pl-PL">
                <a:latin typeface="Calibri"/>
                <a:ea typeface="Calibri"/>
                <a:cs typeface="Calibri"/>
              </a:rPr>
              <a:t> network)</a:t>
            </a:r>
            <a:endParaRPr lang="pl-PL" altLang="pl-PL">
              <a:ea typeface="Calibri"/>
              <a:cs typeface="Calibri"/>
            </a:endParaRPr>
          </a:p>
          <a:p>
            <a:endParaRPr lang="pl-PL" altLang="pl-PL">
              <a:ea typeface="Calibri"/>
              <a:cs typeface="Calibri"/>
            </a:endParaRPr>
          </a:p>
        </p:txBody>
      </p:sp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 Podział sieci komputerowych (1/3)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Podział według skali</a:t>
            </a:r>
            <a:endParaRPr lang="pl-PL"/>
          </a:p>
        </p:txBody>
      </p:sp>
      <p:pic>
        <p:nvPicPr>
          <p:cNvPr id="9" name="Obraz 8" descr="Obraz zawierający tekst, zrzut ekranu, Oprogramowanie multimedialne, Oprogramowanie gier wideo&#10;&#10;Opis wygenerowany automatycznie">
            <a:extLst>
              <a:ext uri="{FF2B5EF4-FFF2-40B4-BE49-F238E27FC236}">
                <a16:creationId xmlns:a16="http://schemas.microsoft.com/office/drawing/2014/main" id="{6D8257EA-19D6-310E-8814-0F758EF62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96" y="1985843"/>
            <a:ext cx="4624681" cy="34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32024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625629" y="1844675"/>
            <a:ext cx="4464050" cy="4968875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Sieć kampusowa</a:t>
            </a:r>
          </a:p>
          <a:p>
            <a:r>
              <a:rPr lang="pl-PL" altLang="pl-PL">
                <a:latin typeface="Calibri"/>
                <a:ea typeface="Calibri"/>
                <a:cs typeface="Calibri"/>
              </a:rPr>
              <a:t>Sieć miejska</a:t>
            </a:r>
            <a:endParaRPr lang="pl-PL" altLang="pl-PL">
              <a:ea typeface="Calibri"/>
              <a:cs typeface="Calibri"/>
            </a:endParaRPr>
          </a:p>
        </p:txBody>
      </p:sp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 Podział sieci komputerowych (2/3)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Podział według skali</a:t>
            </a:r>
            <a:endParaRPr lang="pl-PL"/>
          </a:p>
        </p:txBody>
      </p:sp>
      <p:pic>
        <p:nvPicPr>
          <p:cNvPr id="2" name="Obraz 1" descr="Politechnika: Słupy na granicy kampusu uczelni">
            <a:extLst>
              <a:ext uri="{FF2B5EF4-FFF2-40B4-BE49-F238E27FC236}">
                <a16:creationId xmlns:a16="http://schemas.microsoft.com/office/drawing/2014/main" id="{1EB3EC04-BF53-75A8-72CE-9E0C5EE5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70" y="1840761"/>
            <a:ext cx="4746977" cy="33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08077"/>
      </p:ext>
    </p:extLst>
  </p:cSld>
  <p:clrMapOvr>
    <a:masterClrMapping/>
  </p:clrMapOvr>
  <p:transition>
    <p:randomBa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2592" y="1825860"/>
            <a:ext cx="8481012" cy="4968875"/>
          </a:xfrm>
        </p:spPr>
        <p:txBody>
          <a:bodyPr/>
          <a:lstStyle/>
          <a:p>
            <a:pPr marL="0" indent="0">
              <a:buNone/>
            </a:pPr>
            <a:r>
              <a:rPr lang="pl-PL" altLang="pl-PL" sz="2500">
                <a:latin typeface="Calibri"/>
                <a:ea typeface="Calibri"/>
                <a:cs typeface="Calibri"/>
              </a:rPr>
              <a:t>Sieci rozległe - </a:t>
            </a:r>
            <a:r>
              <a:rPr lang="pl-PL" sz="2500">
                <a:latin typeface="Calibri"/>
                <a:ea typeface="Calibri"/>
                <a:cs typeface="Calibri"/>
              </a:rPr>
              <a:t>WAN (</a:t>
            </a:r>
            <a:r>
              <a:rPr lang="pl-PL" sz="2500" err="1">
                <a:latin typeface="Calibri"/>
                <a:ea typeface="Calibri"/>
                <a:cs typeface="Calibri"/>
              </a:rPr>
              <a:t>Wide</a:t>
            </a:r>
            <a:r>
              <a:rPr lang="pl-PL" sz="2500">
                <a:latin typeface="Calibri"/>
                <a:ea typeface="Calibri"/>
                <a:cs typeface="Calibri"/>
              </a:rPr>
              <a:t> </a:t>
            </a:r>
            <a:r>
              <a:rPr lang="pl-PL" sz="2500" err="1">
                <a:latin typeface="Calibri"/>
                <a:ea typeface="Calibri"/>
                <a:cs typeface="Calibri"/>
              </a:rPr>
              <a:t>Area</a:t>
            </a:r>
            <a:r>
              <a:rPr lang="pl-PL" sz="2500">
                <a:latin typeface="Calibri"/>
                <a:ea typeface="Calibri"/>
                <a:cs typeface="Calibri"/>
              </a:rPr>
              <a:t> Network) </a:t>
            </a:r>
            <a:endParaRPr lang="pl-PL" sz="250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pl-PL" sz="2500">
                <a:latin typeface="Calibri"/>
                <a:ea typeface="Calibri"/>
                <a:cs typeface="Calibri"/>
              </a:rPr>
              <a:t>Internet jest obecnie największą istniejącą siecią WAN</a:t>
            </a:r>
          </a:p>
          <a:p>
            <a:endParaRPr lang="pl-PL" sz="250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endParaRPr lang="pl-PL" sz="250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 Podział sieci komputerowych (3/3)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Podział według skali</a:t>
            </a:r>
            <a:endParaRPr lang="pl-PL"/>
          </a:p>
        </p:txBody>
      </p:sp>
      <p:pic>
        <p:nvPicPr>
          <p:cNvPr id="3" name="Obraz 2" descr="Obraz zawierający diagram, zrzut ekranu&#10;&#10;Opis wygenerowany automatycznie">
            <a:extLst>
              <a:ext uri="{FF2B5EF4-FFF2-40B4-BE49-F238E27FC236}">
                <a16:creationId xmlns:a16="http://schemas.microsoft.com/office/drawing/2014/main" id="{CE740136-2AF1-5B5B-A122-44248C99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96" y="2850945"/>
            <a:ext cx="7202309" cy="36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3275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3756A1DD-A7D0-91DB-4185-86D700547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altLang="pl-PL" sz="1800" dirty="0">
                <a:latin typeface="Calibri"/>
                <a:ea typeface="Calibri"/>
                <a:cs typeface="Calibri"/>
              </a:rPr>
              <a:t>Czym jest sieć komputerowa</a:t>
            </a:r>
          </a:p>
          <a:p>
            <a:pPr marL="457200" indent="-457200">
              <a:buFont typeface="+mj-lt"/>
              <a:buAutoNum type="arabicPeriod"/>
            </a:pPr>
            <a:r>
              <a:rPr lang="pl-PL" altLang="pl-PL" sz="1800" dirty="0">
                <a:latin typeface="Calibri"/>
                <a:ea typeface="Calibri"/>
                <a:cs typeface="Calibri"/>
              </a:rPr>
              <a:t>Sieć jako system</a:t>
            </a:r>
          </a:p>
          <a:p>
            <a:pPr marL="457200" indent="-457200">
              <a:buAutoNum type="arabicPeriod"/>
            </a:pPr>
            <a:r>
              <a:rPr lang="pl-PL" altLang="pl-PL" sz="1800" dirty="0">
                <a:latin typeface="Calibri"/>
                <a:ea typeface="Calibri"/>
                <a:cs typeface="Calibri"/>
              </a:rPr>
              <a:t>Cechy systemu</a:t>
            </a:r>
          </a:p>
          <a:p>
            <a:pPr marL="457200" indent="-457200">
              <a:buFont typeface="+mj-lt"/>
              <a:buAutoNum type="arabicPeriod"/>
            </a:pPr>
            <a:r>
              <a:rPr lang="pl-PL" altLang="pl-PL" sz="1800" dirty="0">
                <a:latin typeface="Calibri"/>
                <a:ea typeface="Calibri"/>
                <a:cs typeface="Calibri"/>
              </a:rPr>
              <a:t>Obiekt wejściowo-wyjściowy</a:t>
            </a:r>
          </a:p>
          <a:p>
            <a:pPr marL="457200" indent="-457200">
              <a:buFont typeface="+mj-lt"/>
              <a:buAutoNum type="arabicPeriod"/>
            </a:pPr>
            <a:r>
              <a:rPr lang="pl-PL" altLang="pl-PL" sz="1800" dirty="0">
                <a:latin typeface="Calibri"/>
                <a:ea typeface="Calibri"/>
                <a:cs typeface="Calibri"/>
              </a:rPr>
              <a:t>Historia</a:t>
            </a:r>
          </a:p>
          <a:p>
            <a:pPr marL="457200" indent="-457200">
              <a:buFont typeface="+mj-lt"/>
              <a:buAutoNum type="arabicPeriod"/>
            </a:pPr>
            <a:r>
              <a:rPr lang="pl-PL" altLang="pl-PL" sz="1800" dirty="0">
                <a:latin typeface="Calibri"/>
                <a:ea typeface="Calibri"/>
                <a:cs typeface="Calibri"/>
              </a:rPr>
              <a:t>Podział sieci komputerowych</a:t>
            </a:r>
          </a:p>
          <a:p>
            <a:pPr marL="457200" indent="-457200">
              <a:buFont typeface="+mj-lt"/>
              <a:buAutoNum type="arabicPeriod"/>
            </a:pPr>
            <a:r>
              <a:rPr lang="pl-PL" altLang="pl-PL" sz="1800" dirty="0">
                <a:latin typeface="Calibri"/>
                <a:ea typeface="Calibri"/>
                <a:cs typeface="Calibri"/>
              </a:rPr>
              <a:t>Modele sieciowe</a:t>
            </a:r>
          </a:p>
          <a:p>
            <a:pPr marL="457200" indent="-457200">
              <a:buFont typeface="+mj-lt"/>
              <a:buAutoNum type="arabicPeriod"/>
            </a:pPr>
            <a:r>
              <a:rPr lang="pl-PL" altLang="pl-PL" sz="1800" dirty="0">
                <a:latin typeface="Calibri"/>
                <a:ea typeface="Calibri"/>
                <a:cs typeface="Calibri"/>
              </a:rPr>
              <a:t>Urządzenia sieciowe</a:t>
            </a:r>
          </a:p>
          <a:p>
            <a:pPr marL="457200" indent="-457200">
              <a:buFont typeface="+mj-lt"/>
              <a:buAutoNum type="arabicPeriod"/>
            </a:pPr>
            <a:r>
              <a:rPr lang="pl-PL" altLang="pl-PL" sz="1800" dirty="0">
                <a:latin typeface="Calibri"/>
                <a:ea typeface="Calibri"/>
                <a:cs typeface="Calibri"/>
              </a:rPr>
              <a:t>Topologie</a:t>
            </a:r>
          </a:p>
          <a:p>
            <a:pPr marL="457200" indent="-457200">
              <a:buFont typeface="+mj-lt"/>
              <a:buAutoNum type="arabicPeriod"/>
            </a:pPr>
            <a:r>
              <a:rPr lang="pl-PL" altLang="pl-PL" sz="1800" dirty="0"/>
              <a:t>Adresy w sieci komputerowej</a:t>
            </a:r>
          </a:p>
          <a:p>
            <a:pPr marL="457200" indent="-457200">
              <a:buFont typeface="+mj-lt"/>
              <a:buAutoNum type="arabicPeriod"/>
            </a:pPr>
            <a:r>
              <a:rPr lang="pl-PL" altLang="pl-PL" sz="1800" dirty="0">
                <a:latin typeface="Calibri"/>
                <a:ea typeface="Calibri"/>
                <a:cs typeface="Calibri"/>
              </a:rPr>
              <a:t>Przyszłość sieci</a:t>
            </a:r>
          </a:p>
          <a:p>
            <a:pPr marL="457200" indent="-457200">
              <a:buFont typeface="+mj-lt"/>
              <a:buAutoNum type="arabicPeriod"/>
            </a:pPr>
            <a:endParaRPr lang="pl-PL" altLang="pl-PL" sz="1800"/>
          </a:p>
          <a:p>
            <a:pPr marL="457200" indent="-457200">
              <a:buFont typeface="+mj-lt"/>
              <a:buAutoNum type="arabicPeriod"/>
            </a:pPr>
            <a:endParaRPr lang="pl-PL" altLang="pl-PL" sz="1800"/>
          </a:p>
          <a:p>
            <a:pPr marL="457200" indent="-457200">
              <a:buFont typeface="+mj-lt"/>
              <a:buAutoNum type="arabicPeriod"/>
            </a:pPr>
            <a:endParaRPr lang="pl-PL" altLang="pl-PL" sz="1800"/>
          </a:p>
          <a:p>
            <a:pPr marL="457200" indent="-457200">
              <a:buFont typeface="+mj-lt"/>
              <a:buAutoNum type="arabicPeriod"/>
            </a:pPr>
            <a:endParaRPr lang="pl-PL" altLang="pl-PL" sz="180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2675C8C4-8C32-D97E-8AF9-D2086E8C22A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15055A57-D088-71BE-93DF-D796F0D316D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/>
              <a:t>Agenda</a:t>
            </a:r>
          </a:p>
        </p:txBody>
      </p:sp>
    </p:spTree>
  </p:cSld>
  <p:clrMapOvr>
    <a:masterClrMapping/>
  </p:clrMapOvr>
  <p:transition>
    <p:randomBa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 dirty="0">
                <a:latin typeface="Calibri"/>
                <a:ea typeface="Calibri"/>
                <a:cs typeface="Calibri"/>
              </a:rPr>
              <a:t>Modele sieciowe(1/9)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b="1">
                <a:latin typeface="Calibri"/>
                <a:cs typeface="Calibri"/>
              </a:rPr>
              <a:t>Model odniesienia ISO/OSI</a:t>
            </a:r>
            <a:endParaRPr lang="en-US" b="1">
              <a:latin typeface="Calibri"/>
            </a:endParaRP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DA80CC56-259F-684D-1037-54CF3A0A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99" y="1716658"/>
            <a:ext cx="4937805" cy="504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76865"/>
      </p:ext>
    </p:extLst>
  </p:cSld>
  <p:clrMapOvr>
    <a:masterClrMapping/>
  </p:clrMapOvr>
  <p:transition>
    <p:randomBa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 dirty="0">
                <a:latin typeface="Calibri"/>
                <a:ea typeface="Calibri"/>
                <a:cs typeface="Calibri"/>
              </a:rPr>
              <a:t>Modele sieciowe(2/9)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Warstwa fizyczna</a:t>
            </a:r>
            <a:endParaRPr lang="pl-PL" altLang="pl-PL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A8B597-4473-886A-2A77-8F9A71D800CD}"/>
              </a:ext>
            </a:extLst>
          </p:cNvPr>
          <p:cNvGrpSpPr/>
          <p:nvPr/>
        </p:nvGrpSpPr>
        <p:grpSpPr>
          <a:xfrm>
            <a:off x="1138137" y="4816813"/>
            <a:ext cx="7503268" cy="1776920"/>
            <a:chOff x="933856" y="4719536"/>
            <a:chExt cx="7503268" cy="1776920"/>
          </a:xfrm>
        </p:grpSpPr>
        <p:pic>
          <p:nvPicPr>
            <p:cNvPr id="8" name="Picture 7" descr="Close-up of a white cable&#10;&#10;Description automatically generated">
              <a:extLst>
                <a:ext uri="{FF2B5EF4-FFF2-40B4-BE49-F238E27FC236}">
                  <a16:creationId xmlns:a16="http://schemas.microsoft.com/office/drawing/2014/main" id="{15D8DC47-A936-4131-7841-5F06FBC9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856" y="4722778"/>
              <a:ext cx="2188724" cy="1750979"/>
            </a:xfrm>
            <a:prstGeom prst="ellipse">
              <a:avLst/>
            </a:prstGeom>
          </p:spPr>
        </p:pic>
        <p:pic>
          <p:nvPicPr>
            <p:cNvPr id="9" name="Picture 8" descr="A wifi logo in a black circle&#10;&#10;Description automatically generated">
              <a:extLst>
                <a:ext uri="{FF2B5EF4-FFF2-40B4-BE49-F238E27FC236}">
                  <a16:creationId xmlns:a16="http://schemas.microsoft.com/office/drawing/2014/main" id="{D3C04DA4-B208-3183-45A0-6C9695668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719" y="4721259"/>
              <a:ext cx="2143125" cy="1763747"/>
            </a:xfrm>
            <a:prstGeom prst="ellipse">
              <a:avLst/>
            </a:prstGeom>
          </p:spPr>
        </p:pic>
        <p:pic>
          <p:nvPicPr>
            <p:cNvPr id="11" name="Picture 10" descr="A bluetooth symbol in a blue background&#10;&#10;Description automatically generated">
              <a:extLst>
                <a:ext uri="{FF2B5EF4-FFF2-40B4-BE49-F238E27FC236}">
                  <a16:creationId xmlns:a16="http://schemas.microsoft.com/office/drawing/2014/main" id="{7CE4130F-AA69-797B-D55B-3CE1B503E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3745" y="4719536"/>
              <a:ext cx="1903379" cy="1776920"/>
            </a:xfrm>
            <a:prstGeom prst="ellipse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3F97BF3-5BBC-FF17-57E1-4AF74AD1A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31" y="2175347"/>
            <a:ext cx="3605720" cy="2079288"/>
          </a:xfrm>
          <a:prstGeom prst="rect">
            <a:avLst/>
          </a:prstGeom>
        </p:spPr>
      </p:pic>
      <p:pic>
        <p:nvPicPr>
          <p:cNvPr id="3" name="Picture 2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2FC6F6F4-C127-D0C7-4B09-5F9B1B12B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948" y="2174032"/>
            <a:ext cx="3432241" cy="20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98790"/>
      </p:ext>
    </p:extLst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 dirty="0">
                <a:latin typeface="Calibri"/>
                <a:ea typeface="Calibri"/>
                <a:cs typeface="Calibri"/>
              </a:rPr>
              <a:t>Modele sieciowe(3/9)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Warstwa łącza danych</a:t>
            </a:r>
            <a:endParaRPr lang="pl-PL" altLang="pl-PL"/>
          </a:p>
        </p:txBody>
      </p:sp>
      <p:pic>
        <p:nvPicPr>
          <p:cNvPr id="2" name="Picture 1" descr="A diagram of a network connection&#10;&#10;Description automatically generated">
            <a:extLst>
              <a:ext uri="{FF2B5EF4-FFF2-40B4-BE49-F238E27FC236}">
                <a16:creationId xmlns:a16="http://schemas.microsoft.com/office/drawing/2014/main" id="{511CDC54-1F8E-2233-F860-077607A2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80" y="2431887"/>
            <a:ext cx="8194785" cy="32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078"/>
      </p:ext>
    </p:extLst>
  </p:cSld>
  <p:clrMapOvr>
    <a:masterClrMapping/>
  </p:clrMapOvr>
  <p:transition>
    <p:randomBa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 dirty="0">
                <a:latin typeface="Calibri"/>
                <a:ea typeface="Calibri"/>
                <a:cs typeface="Calibri"/>
              </a:rPr>
              <a:t>Modele sieciowe(4/9)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Warstwa łącza danych</a:t>
            </a:r>
            <a:endParaRPr lang="en-US"/>
          </a:p>
        </p:txBody>
      </p:sp>
      <p:pic>
        <p:nvPicPr>
          <p:cNvPr id="2" name="Picture 1" descr="A yellow envelope with white text&#10;&#10;Description automatically generated">
            <a:extLst>
              <a:ext uri="{FF2B5EF4-FFF2-40B4-BE49-F238E27FC236}">
                <a16:creationId xmlns:a16="http://schemas.microsoft.com/office/drawing/2014/main" id="{5192C41F-8E7B-ACF1-927E-866CB1C86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50" r="-329" b="25400"/>
          <a:stretch/>
        </p:blipFill>
        <p:spPr>
          <a:xfrm>
            <a:off x="750482" y="2443158"/>
            <a:ext cx="4634634" cy="3606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E02F3-EB4E-5849-C459-6FC7C522D2B5}"/>
              </a:ext>
            </a:extLst>
          </p:cNvPr>
          <p:cNvSpPr txBox="1"/>
          <p:nvPr/>
        </p:nvSpPr>
        <p:spPr>
          <a:xfrm>
            <a:off x="5441126" y="2440725"/>
            <a:ext cx="355524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Open Sans"/>
                <a:ea typeface="Open Sans"/>
                <a:cs typeface="Open Sans"/>
              </a:rPr>
              <a:t>Ramkę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można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kojarzyć</a:t>
            </a:r>
            <a:r>
              <a:rPr lang="en-US">
                <a:latin typeface="Open Sans"/>
                <a:ea typeface="Open Sans"/>
                <a:cs typeface="Open Sans"/>
              </a:rPr>
              <a:t> z </a:t>
            </a:r>
            <a:r>
              <a:rPr lang="en-US" err="1">
                <a:latin typeface="Open Sans"/>
                <a:ea typeface="Open Sans"/>
                <a:cs typeface="Open Sans"/>
              </a:rPr>
              <a:t>listem</a:t>
            </a:r>
            <a:r>
              <a:rPr lang="en-US">
                <a:latin typeface="Open Sans"/>
                <a:ea typeface="Open Sans"/>
                <a:cs typeface="Open Sans"/>
              </a:rPr>
              <a:t>, w </a:t>
            </a:r>
            <a:r>
              <a:rPr lang="en-US" err="1">
                <a:latin typeface="Open Sans"/>
                <a:ea typeface="Open Sans"/>
                <a:cs typeface="Open Sans"/>
              </a:rPr>
              <a:t>którym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sam</a:t>
            </a:r>
            <a:r>
              <a:rPr lang="en-US">
                <a:latin typeface="Open Sans"/>
                <a:ea typeface="Open Sans"/>
                <a:cs typeface="Open Sans"/>
              </a:rPr>
              <a:t> list to </a:t>
            </a:r>
            <a:r>
              <a:rPr lang="en-US" err="1">
                <a:latin typeface="Open Sans"/>
                <a:ea typeface="Open Sans"/>
                <a:cs typeface="Open Sans"/>
              </a:rPr>
              <a:t>dane</a:t>
            </a:r>
            <a:r>
              <a:rPr lang="en-US">
                <a:latin typeface="Open Sans"/>
                <a:ea typeface="Open Sans"/>
                <a:cs typeface="Open Sans"/>
              </a:rPr>
              <a:t>, a </a:t>
            </a:r>
            <a:r>
              <a:rPr lang="en-US" err="1">
                <a:latin typeface="Open Sans"/>
                <a:ea typeface="Open Sans"/>
                <a:cs typeface="Open Sans"/>
              </a:rPr>
              <a:t>na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kopercie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listu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zapisane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są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adresy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nadawcy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i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odbiorcy</a:t>
            </a:r>
            <a:r>
              <a:rPr lang="en-US">
                <a:latin typeface="Open Sans"/>
                <a:ea typeface="Open Sans"/>
                <a:cs typeface="Open Sans"/>
              </a:rPr>
              <a:t>, </a:t>
            </a:r>
            <a:r>
              <a:rPr lang="en-US" err="1">
                <a:latin typeface="Open Sans"/>
                <a:ea typeface="Open Sans"/>
                <a:cs typeface="Open Sans"/>
              </a:rPr>
              <a:t>tzw</a:t>
            </a:r>
            <a:r>
              <a:rPr lang="en-US">
                <a:latin typeface="Open Sans"/>
                <a:ea typeface="Open Sans"/>
                <a:cs typeface="Open Sans"/>
              </a:rPr>
              <a:t>. </a:t>
            </a:r>
            <a:r>
              <a:rPr lang="en-US" err="1">
                <a:latin typeface="Open Sans"/>
                <a:ea typeface="Open Sans"/>
                <a:cs typeface="Open Sans"/>
              </a:rPr>
              <a:t>adresy</a:t>
            </a:r>
            <a:r>
              <a:rPr lang="en-US">
                <a:latin typeface="Open Sans"/>
                <a:ea typeface="Open Sans"/>
                <a:cs typeface="Open Sans"/>
              </a:rPr>
              <a:t> MAC.</a:t>
            </a:r>
            <a:endParaRPr lang="en-US"/>
          </a:p>
        </p:txBody>
      </p:sp>
      <p:pic>
        <p:nvPicPr>
          <p:cNvPr id="6" name="Picture 5" descr="A computer and a phone&#10;&#10;Description automatically generated">
            <a:extLst>
              <a:ext uri="{FF2B5EF4-FFF2-40B4-BE49-F238E27FC236}">
                <a16:creationId xmlns:a16="http://schemas.microsoft.com/office/drawing/2014/main" id="{4B0BA596-A3A2-C049-5CA1-0297CD81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46" y="4294849"/>
            <a:ext cx="2984364" cy="17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27048"/>
      </p:ext>
    </p:extLst>
  </p:cSld>
  <p:clrMapOvr>
    <a:masterClrMapping/>
  </p:clrMapOvr>
  <p:transition>
    <p:randomBa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 dirty="0">
                <a:latin typeface="Calibri"/>
                <a:ea typeface="Calibri"/>
                <a:cs typeface="Calibri"/>
              </a:rPr>
              <a:t>Modele sieciowe(5/9)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Warstwa sieci</a:t>
            </a:r>
            <a:endParaRPr lang="pl-PL" altLang="pl-PL"/>
          </a:p>
        </p:txBody>
      </p:sp>
      <p:pic>
        <p:nvPicPr>
          <p:cNvPr id="5" name="Picture 4" descr="A computer diagram with arrows&#10;&#10;Description automatically generated">
            <a:extLst>
              <a:ext uri="{FF2B5EF4-FFF2-40B4-BE49-F238E27FC236}">
                <a16:creationId xmlns:a16="http://schemas.microsoft.com/office/drawing/2014/main" id="{BFF9EDF6-5D08-53B0-C496-8231331E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4" y="2447722"/>
            <a:ext cx="3344693" cy="2575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1E5CA-88B6-F476-B473-2175C5145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51" y="2488937"/>
            <a:ext cx="4464996" cy="25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9256"/>
      </p:ext>
    </p:extLst>
  </p:cSld>
  <p:clrMapOvr>
    <a:masterClrMapping/>
  </p:clrMapOvr>
  <p:transition>
    <p:randomBa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 dirty="0">
                <a:latin typeface="Calibri"/>
                <a:ea typeface="Calibri"/>
                <a:cs typeface="Calibri"/>
              </a:rPr>
              <a:t>Modele sieciowe(6/9)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Warstwa transportu</a:t>
            </a:r>
            <a:endParaRPr lang="pl-PL" altLang="pl-PL"/>
          </a:p>
        </p:txBody>
      </p:sp>
      <p:pic>
        <p:nvPicPr>
          <p:cNvPr id="3" name="Picture 2" descr="A diagram of a computer and a device&#10;&#10;Description automatically generated">
            <a:extLst>
              <a:ext uri="{FF2B5EF4-FFF2-40B4-BE49-F238E27FC236}">
                <a16:creationId xmlns:a16="http://schemas.microsoft.com/office/drawing/2014/main" id="{90DC9268-A3CD-435E-00C8-139CD14B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17" y="2023841"/>
            <a:ext cx="7480568" cy="40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01090"/>
      </p:ext>
    </p:extLst>
  </p:cSld>
  <p:clrMapOvr>
    <a:masterClrMapping/>
  </p:clrMapOvr>
  <p:transition>
    <p:randomBa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 dirty="0">
                <a:latin typeface="Calibri"/>
                <a:ea typeface="Calibri"/>
                <a:cs typeface="Calibri"/>
              </a:rPr>
              <a:t>Modele sieciowe(7/9)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85046" y="977001"/>
            <a:ext cx="3435230" cy="421736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Warstwa sesji</a:t>
            </a:r>
            <a:endParaRPr lang="pl-PL" altLang="pl-PL"/>
          </a:p>
        </p:txBody>
      </p:sp>
      <p:pic>
        <p:nvPicPr>
          <p:cNvPr id="2" name="Picture 1" descr="A person wearing headphones and smiling&#10;&#10;Description automatically generated">
            <a:extLst>
              <a:ext uri="{FF2B5EF4-FFF2-40B4-BE49-F238E27FC236}">
                <a16:creationId xmlns:a16="http://schemas.microsoft.com/office/drawing/2014/main" id="{83E1E770-C1E1-6DAB-4A3B-5EB344D4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11" y="1523177"/>
            <a:ext cx="3608717" cy="3049647"/>
          </a:xfrm>
          <a:prstGeom prst="rect">
            <a:avLst/>
          </a:prstGeo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1185B05-4BC6-EE43-B897-8B7DD670F1B7}"/>
              </a:ext>
            </a:extLst>
          </p:cNvPr>
          <p:cNvSpPr txBox="1">
            <a:spLocks/>
          </p:cNvSpPr>
          <p:nvPr/>
        </p:nvSpPr>
        <p:spPr bwMode="auto">
          <a:xfrm>
            <a:off x="5408164" y="971250"/>
            <a:ext cx="3535871" cy="421736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45720" rIns="10800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altLang="pl-PL" kern="0">
                <a:latin typeface="Calibri"/>
                <a:ea typeface="Calibri"/>
                <a:cs typeface="Calibri"/>
              </a:rPr>
              <a:t>Warstwa prezentacji</a:t>
            </a:r>
            <a:endParaRPr lang="pl-PL" altLang="pl-PL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43F63-9AF2-C87D-F30C-6E4F2902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37" y="1846052"/>
            <a:ext cx="1402105" cy="1426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19213E-602B-E86B-A049-800BA18E7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62" y="1716655"/>
            <a:ext cx="1771292" cy="1771292"/>
          </a:xfrm>
          <a:prstGeom prst="rect">
            <a:avLst/>
          </a:prstGeom>
        </p:spPr>
      </p:pic>
      <p:sp>
        <p:nvSpPr>
          <p:cNvPr id="9" name="Symbol zastępczy tekstu 4">
            <a:extLst>
              <a:ext uri="{FF2B5EF4-FFF2-40B4-BE49-F238E27FC236}">
                <a16:creationId xmlns:a16="http://schemas.microsoft.com/office/drawing/2014/main" id="{26C68D4B-32C3-A7A9-5ABF-AA62E59D410A}"/>
              </a:ext>
            </a:extLst>
          </p:cNvPr>
          <p:cNvSpPr txBox="1">
            <a:spLocks/>
          </p:cNvSpPr>
          <p:nvPr/>
        </p:nvSpPr>
        <p:spPr bwMode="auto">
          <a:xfrm>
            <a:off x="3165295" y="4680609"/>
            <a:ext cx="3435230" cy="421736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45720" rIns="10800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altLang="pl-PL" kern="0">
                <a:latin typeface="Calibri"/>
                <a:ea typeface="Calibri"/>
                <a:cs typeface="Calibri"/>
              </a:rPr>
              <a:t>Warstwa aplikacji</a:t>
            </a:r>
            <a:endParaRPr lang="pl-PL" altLang="pl-PL" kern="0"/>
          </a:p>
        </p:txBody>
      </p:sp>
      <p:pic>
        <p:nvPicPr>
          <p:cNvPr id="10" name="Picture 9" descr="A hand cursor pointing at a browser window&#10;&#10;Description automatically generated">
            <a:extLst>
              <a:ext uri="{FF2B5EF4-FFF2-40B4-BE49-F238E27FC236}">
                <a16:creationId xmlns:a16="http://schemas.microsoft.com/office/drawing/2014/main" id="{D90631F9-447C-1563-E738-A5D510407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811" y="5277075"/>
            <a:ext cx="2976114" cy="12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03203"/>
      </p:ext>
    </p:extLst>
  </p:cSld>
  <p:clrMapOvr>
    <a:masterClrMapping/>
  </p:clrMapOvr>
  <p:transition>
    <p:randomBa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 dirty="0">
                <a:latin typeface="Calibri"/>
                <a:ea typeface="Calibri"/>
                <a:cs typeface="Calibri"/>
              </a:rPr>
              <a:t>Modele sieciowe(8/9)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07DA1-5E31-08E8-E601-F436F604BE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Enkapsulacja</a:t>
            </a:r>
            <a:r>
              <a:rPr lang="en-US">
                <a:latin typeface="Calibri"/>
                <a:ea typeface="Calibri"/>
                <a:cs typeface="Calibri"/>
              </a:rPr>
              <a:t> I </a:t>
            </a:r>
            <a:r>
              <a:rPr lang="en-US" err="1">
                <a:latin typeface="Calibri"/>
                <a:ea typeface="Calibri"/>
                <a:cs typeface="Calibri"/>
              </a:rPr>
              <a:t>dekapsulacja</a:t>
            </a:r>
            <a:endParaRPr lang="en-US" err="1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27166187-99C6-126F-01C2-34432290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770632"/>
            <a:ext cx="8281354" cy="48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13406"/>
      </p:ext>
    </p:extLst>
  </p:cSld>
  <p:clrMapOvr>
    <a:masterClrMapping/>
  </p:clrMapOvr>
  <p:transition>
    <p:randomBa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 dirty="0">
                <a:latin typeface="Calibri"/>
                <a:ea typeface="Calibri"/>
                <a:cs typeface="Calibri"/>
              </a:rPr>
              <a:t>Modele sieciowe(9/9)</a:t>
            </a:r>
          </a:p>
        </p:txBody>
      </p:sp>
      <p:pic>
        <p:nvPicPr>
          <p:cNvPr id="2" name="Picture 1" descr="A group of colorful rectangular boxes with black text&#10;&#10;Description automatically generated">
            <a:extLst>
              <a:ext uri="{FF2B5EF4-FFF2-40B4-BE49-F238E27FC236}">
                <a16:creationId xmlns:a16="http://schemas.microsoft.com/office/drawing/2014/main" id="{1524E9F8-0F78-37ED-DF06-0071854D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53" y="1437365"/>
            <a:ext cx="7921921" cy="43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0496"/>
      </p:ext>
    </p:extLst>
  </p:cSld>
  <p:clrMapOvr>
    <a:masterClrMapping/>
  </p:clrMapOvr>
  <p:transition>
    <p:randomBa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Kluczowe składniki infrastruktury sieciowej </a:t>
            </a:r>
            <a:endParaRPr lang="pl-PL">
              <a:ea typeface="Calibri"/>
              <a:cs typeface="Calibri"/>
            </a:endParaRPr>
          </a:p>
        </p:txBody>
      </p:sp>
      <p:pic>
        <p:nvPicPr>
          <p:cNvPr id="2" name="Symbol zastępczy obrazu 1" descr="Bezpłatne Darmowe zdjęcie z galerii z analogowy, koncepcja, konceptualny Zdjęcie z galerii">
            <a:extLst>
              <a:ext uri="{FF2B5EF4-FFF2-40B4-BE49-F238E27FC236}">
                <a16:creationId xmlns:a16="http://schemas.microsoft.com/office/drawing/2014/main" id="{65834E23-E34E-4927-1A9C-960DDDFB988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148" r="18148"/>
          <a:stretch/>
        </p:blipFill>
        <p:spPr/>
      </p:pic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Urządzenia sieciowe (1/7)</a:t>
            </a:r>
          </a:p>
        </p:txBody>
      </p:sp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altLang="pl-PL">
                <a:latin typeface="Calibri"/>
                <a:ea typeface="Calibri"/>
                <a:cs typeface="Calibri"/>
              </a:rPr>
              <a:t>Dzielą się na:</a:t>
            </a:r>
            <a:endParaRPr lang="pl-PL"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pl-PL" altLang="pl-PL">
                <a:latin typeface="Calibri"/>
                <a:ea typeface="Calibri"/>
                <a:cs typeface="Calibri"/>
              </a:rPr>
              <a:t>aktywne</a:t>
            </a:r>
            <a:endParaRPr lang="pl-PL">
              <a:ea typeface="Calibri"/>
              <a:cs typeface="Calibri"/>
            </a:endParaRPr>
          </a:p>
          <a:p>
            <a:r>
              <a:rPr lang="pl-PL" altLang="pl-PL">
                <a:latin typeface="Calibri"/>
                <a:ea typeface="Calibri"/>
                <a:cs typeface="Calibri"/>
              </a:rPr>
              <a:t>pasywne</a:t>
            </a:r>
          </a:p>
        </p:txBody>
      </p:sp>
    </p:spTree>
    <p:extLst>
      <p:ext uri="{BB962C8B-B14F-4D97-AF65-F5344CB8AC3E}">
        <p14:creationId xmlns:p14="http://schemas.microsoft.com/office/powerpoint/2010/main" val="2160077589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tekstu 1">
            <a:extLst>
              <a:ext uri="{FF2B5EF4-FFF2-40B4-BE49-F238E27FC236}">
                <a16:creationId xmlns:a16="http://schemas.microsoft.com/office/drawing/2014/main" id="{FFCA20CE-C262-230E-1864-D3B19D0A56E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03763" y="2492375"/>
            <a:ext cx="4314825" cy="1152525"/>
          </a:xfrm>
        </p:spPr>
        <p:txBody>
          <a:bodyPr/>
          <a:lstStyle/>
          <a:p>
            <a:r>
              <a:rPr lang="pl-PL" altLang="pl-PL"/>
              <a:t>Czym jest?</a:t>
            </a:r>
          </a:p>
        </p:txBody>
      </p:sp>
      <p:sp>
        <p:nvSpPr>
          <p:cNvPr id="13316" name="Symbol zastępczy tekstu 3">
            <a:extLst>
              <a:ext uri="{FF2B5EF4-FFF2-40B4-BE49-F238E27FC236}">
                <a16:creationId xmlns:a16="http://schemas.microsoft.com/office/drawing/2014/main" id="{E6ADF467-90D0-0850-1C54-8A0017EB4C0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03763" y="115888"/>
            <a:ext cx="4314825" cy="2233612"/>
          </a:xfrm>
        </p:spPr>
        <p:txBody>
          <a:bodyPr anchor="b"/>
          <a:lstStyle/>
          <a:p>
            <a:pPr algn="r"/>
            <a:r>
              <a:rPr lang="pl-PL" altLang="pl-PL" sz="4300" b="0"/>
              <a:t>Sieć komputerowa</a:t>
            </a:r>
          </a:p>
        </p:txBody>
      </p:sp>
      <p:sp>
        <p:nvSpPr>
          <p:cNvPr id="13317" name="Symbol zastępczy zawartości 4">
            <a:extLst>
              <a:ext uri="{FF2B5EF4-FFF2-40B4-BE49-F238E27FC236}">
                <a16:creationId xmlns:a16="http://schemas.microsoft.com/office/drawing/2014/main" id="{5D3BA40E-3724-B025-398A-7F8942DAFB7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703763" y="3860800"/>
            <a:ext cx="4314825" cy="2881313"/>
          </a:xfrm>
        </p:spPr>
        <p:txBody>
          <a:bodyPr/>
          <a:lstStyle/>
          <a:p>
            <a:pPr marL="0" indent="0">
              <a:buNone/>
            </a:pPr>
            <a:r>
              <a:rPr lang="pl-PL" altLang="pl-PL"/>
              <a:t>Zbiór urządzeń</a:t>
            </a:r>
          </a:p>
          <a:p>
            <a:pPr marL="0" indent="0">
              <a:buNone/>
            </a:pPr>
            <a:r>
              <a:rPr lang="pl-PL" altLang="pl-PL"/>
              <a:t>połączonych ze sobą</a:t>
            </a:r>
          </a:p>
          <a:p>
            <a:pPr marL="0" indent="0">
              <a:buNone/>
            </a:pPr>
            <a:r>
              <a:rPr lang="pl-PL" altLang="pl-PL"/>
              <a:t>w celu komunikacji</a:t>
            </a:r>
          </a:p>
        </p:txBody>
      </p:sp>
      <p:pic>
        <p:nvPicPr>
          <p:cNvPr id="4" name="Symbol zastępczy obrazu 3" descr="Obraz zawierający niebo, na wolnym powietrzu, wieża, Stacja przekaźnikowa&#10;&#10;Opis wygenerowany automatycznie">
            <a:extLst>
              <a:ext uri="{FF2B5EF4-FFF2-40B4-BE49-F238E27FC236}">
                <a16:creationId xmlns:a16="http://schemas.microsoft.com/office/drawing/2014/main" id="{3086F89C-1F53-9E56-47FD-3215C98712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r="14288"/>
          <a:stretch>
            <a:fillRect/>
          </a:stretch>
        </p:blipFill>
        <p:spPr/>
      </p:pic>
    </p:spTree>
  </p:cSld>
  <p:clrMapOvr>
    <a:masterClrMapping/>
  </p:clrMapOvr>
  <p:transition>
    <p:randomBa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92B2190B-E5FB-DB20-9010-9415E016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Urządzenia sieciowe (2/7)</a:t>
            </a:r>
            <a:br>
              <a:rPr lang="pl-PL">
                <a:latin typeface="Calibri"/>
                <a:ea typeface="Calibri"/>
                <a:cs typeface="Calibri"/>
              </a:rPr>
            </a:br>
            <a:r>
              <a:rPr lang="pl-PL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Karta sieciowa</a:t>
            </a:r>
          </a:p>
        </p:txBody>
      </p:sp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altLang="pl-PL">
                <a:latin typeface="Calibri"/>
                <a:ea typeface="Calibri"/>
                <a:cs typeface="Calibri"/>
              </a:rPr>
              <a:t>Karta sieciowa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1444507"/>
            <a:ext cx="8298293" cy="1853750"/>
          </a:xfrm>
        </p:spPr>
        <p:txBody>
          <a:bodyPr/>
          <a:lstStyle/>
          <a:p>
            <a:r>
              <a:rPr lang="pl-PL" sz="1800">
                <a:latin typeface="Calibri"/>
                <a:ea typeface="Calibri"/>
                <a:cs typeface="Calibri"/>
              </a:rPr>
              <a:t>to urządzenie komputerowe używane do </a:t>
            </a:r>
            <a:r>
              <a:rPr lang="pl-PL" sz="1800" b="1">
                <a:latin typeface="Calibri"/>
                <a:ea typeface="Calibri"/>
                <a:cs typeface="Calibri"/>
              </a:rPr>
              <a:t>łączenia</a:t>
            </a:r>
            <a:r>
              <a:rPr lang="pl-PL" sz="1800">
                <a:latin typeface="Calibri"/>
                <a:ea typeface="Calibri"/>
                <a:cs typeface="Calibri"/>
              </a:rPr>
              <a:t> komputera z siecią komputerową i umożliwienia komunikacji z innymi urządzeniami w sieci. </a:t>
            </a:r>
          </a:p>
          <a:p>
            <a:endParaRPr lang="pl-PL" sz="1800">
              <a:ea typeface="Calibri"/>
              <a:cs typeface="Calibri"/>
            </a:endParaRPr>
          </a:p>
        </p:txBody>
      </p:sp>
      <p:pic>
        <p:nvPicPr>
          <p:cNvPr id="4" name="Obraz 3" descr="Obraz zawierający Komponent elektroniczny, elektronika, Element obwodu, Inżynieria elektroniczna&#10;&#10;Opis wygenerowany automatycznie">
            <a:extLst>
              <a:ext uri="{FF2B5EF4-FFF2-40B4-BE49-F238E27FC236}">
                <a16:creationId xmlns:a16="http://schemas.microsoft.com/office/drawing/2014/main" id="{B7E97294-5F6D-7D87-6554-2D736D68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70" y="2543433"/>
            <a:ext cx="4182532" cy="3106983"/>
          </a:xfrm>
          <a:prstGeom prst="rect">
            <a:avLst/>
          </a:prstGeom>
        </p:spPr>
      </p:pic>
      <p:pic>
        <p:nvPicPr>
          <p:cNvPr id="5" name="Obraz 4" descr="How to change the network adapter settings in Windows to automatically  obtain an IP address from the router – Keenetic">
            <a:extLst>
              <a:ext uri="{FF2B5EF4-FFF2-40B4-BE49-F238E27FC236}">
                <a16:creationId xmlns:a16="http://schemas.microsoft.com/office/drawing/2014/main" id="{2126FC32-C58D-3D20-1E21-07077A039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86" y="2539571"/>
            <a:ext cx="3467570" cy="31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8637"/>
      </p:ext>
    </p:extLst>
  </p:cSld>
  <p:clrMapOvr>
    <a:masterClrMapping/>
  </p:clrMapOvr>
  <p:transition>
    <p:randomBa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92B2190B-E5FB-DB20-9010-9415E016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Urządzenia sieciowe (3/7)</a:t>
            </a:r>
            <a:br>
              <a:rPr lang="pl-PL">
                <a:latin typeface="Calibri"/>
                <a:ea typeface="Calibri"/>
                <a:cs typeface="Calibri"/>
              </a:rPr>
            </a:br>
            <a:r>
              <a:rPr lang="pl-PL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Wzmacniacz sygnału sieci bezprzewodowej </a:t>
            </a:r>
            <a:endParaRPr lang="pl-PL">
              <a:highlight>
                <a:srgbClr val="FFFF00"/>
              </a:highlight>
              <a:ea typeface="Calibri"/>
              <a:cs typeface="Calibri"/>
            </a:endParaRPr>
          </a:p>
        </p:txBody>
      </p:sp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altLang="pl-PL" dirty="0">
                <a:latin typeface="Calibri"/>
                <a:ea typeface="Calibri"/>
                <a:cs typeface="Calibri"/>
              </a:rPr>
              <a:t>Wzmacniacz sygnału</a:t>
            </a:r>
            <a:endParaRPr lang="pl-PL" altLang="pl-PL" dirty="0">
              <a:ea typeface="Calibri"/>
              <a:cs typeface="Calibri"/>
            </a:endParaRP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1444507"/>
            <a:ext cx="8298293" cy="1853750"/>
          </a:xfrm>
        </p:spPr>
        <p:txBody>
          <a:bodyPr/>
          <a:lstStyle/>
          <a:p>
            <a:r>
              <a:rPr lang="pl-PL" sz="1800">
                <a:latin typeface="Calibri"/>
                <a:ea typeface="Calibri"/>
                <a:cs typeface="Calibri"/>
              </a:rPr>
              <a:t>Zwiększa zasięg sieci WLAN</a:t>
            </a:r>
            <a:endParaRPr lang="pl-PL" sz="1800">
              <a:ea typeface="Calibri"/>
              <a:cs typeface="Calibri"/>
            </a:endParaRPr>
          </a:p>
        </p:txBody>
      </p:sp>
      <p:pic>
        <p:nvPicPr>
          <p:cNvPr id="2" name="Obraz 1" descr="Obraz zawierający router, elektronika, Urządzenie elektroniczne, computer&#10;&#10;Opis wygenerowany automatycznie">
            <a:extLst>
              <a:ext uri="{FF2B5EF4-FFF2-40B4-BE49-F238E27FC236}">
                <a16:creationId xmlns:a16="http://schemas.microsoft.com/office/drawing/2014/main" id="{2785A5EB-EB3F-1BF0-604E-ADF76E87D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70" y="2367844"/>
            <a:ext cx="4060237" cy="40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3784"/>
      </p:ext>
    </p:extLst>
  </p:cSld>
  <p:clrMapOvr>
    <a:masterClrMapping/>
  </p:clrMapOvr>
  <p:transition>
    <p:randomBa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92B2190B-E5FB-DB20-9010-9415E016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Urządzenia sieciowe (4/7)</a:t>
            </a:r>
            <a:br>
              <a:rPr lang="pl-PL">
                <a:latin typeface="Calibri"/>
                <a:ea typeface="Calibri"/>
                <a:cs typeface="Calibri"/>
              </a:rPr>
            </a:br>
            <a:r>
              <a:rPr lang="pl-PL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Koncentrator</a:t>
            </a:r>
            <a:endParaRPr lang="pl-PL">
              <a:highlight>
                <a:srgbClr val="FFFF00"/>
              </a:highlight>
              <a:ea typeface="Calibri"/>
              <a:cs typeface="Calibri"/>
            </a:endParaRPr>
          </a:p>
        </p:txBody>
      </p:sp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altLang="pl-PL">
                <a:latin typeface="Calibri"/>
                <a:ea typeface="Calibri"/>
                <a:cs typeface="Calibri"/>
              </a:rPr>
              <a:t>Koncentrator</a:t>
            </a:r>
            <a:endParaRPr lang="pl-PL"/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1444507"/>
            <a:ext cx="8298293" cy="1853750"/>
          </a:xfrm>
        </p:spPr>
        <p:txBody>
          <a:bodyPr/>
          <a:lstStyle/>
          <a:p>
            <a:r>
              <a:rPr lang="pl-PL" sz="1800">
                <a:latin typeface="Calibri"/>
                <a:ea typeface="Calibri"/>
                <a:cs typeface="Calibri"/>
              </a:rPr>
              <a:t>Inaczej HUB </a:t>
            </a:r>
            <a:endParaRPr lang="pl-PL"/>
          </a:p>
          <a:p>
            <a:pPr marL="285750" indent="-285750">
              <a:buFont typeface="Arial"/>
              <a:buChar char="•"/>
            </a:pPr>
            <a:r>
              <a:rPr lang="pl-PL" sz="1800">
                <a:latin typeface="Calibri"/>
                <a:ea typeface="Calibri"/>
                <a:cs typeface="Calibri"/>
              </a:rPr>
              <a:t>urządzenie pozwalające na przyłączenie wielu urządzeń sieciowych do sieci komputerowej o topologii gwiazdy </a:t>
            </a:r>
            <a:endParaRPr lang="pl-PL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az 6" descr="Obraz zawierający elektronika, Inżynieria elektroniczna, Zasilanie elektryczne&#10;&#10;Opis wygenerowany automatycznie">
            <a:extLst>
              <a:ext uri="{FF2B5EF4-FFF2-40B4-BE49-F238E27FC236}">
                <a16:creationId xmlns:a16="http://schemas.microsoft.com/office/drawing/2014/main" id="{E5DCDCF3-1CAF-8221-18B7-A83197D2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399" y="2988952"/>
            <a:ext cx="4361274" cy="2761575"/>
          </a:xfrm>
          <a:prstGeom prst="rect">
            <a:avLst/>
          </a:prstGeom>
        </p:spPr>
      </p:pic>
      <p:pic>
        <p:nvPicPr>
          <p:cNvPr id="8" name="Obraz 7" descr="Obraz zawierający szkic, design&#10;&#10;Opis wygenerowany automatycznie">
            <a:extLst>
              <a:ext uri="{FF2B5EF4-FFF2-40B4-BE49-F238E27FC236}">
                <a16:creationId xmlns:a16="http://schemas.microsoft.com/office/drawing/2014/main" id="{F8AE1F8A-023E-770E-718F-4B8BE4C2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37" y="2987940"/>
            <a:ext cx="3608681" cy="25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49295"/>
      </p:ext>
    </p:extLst>
  </p:cSld>
  <p:clrMapOvr>
    <a:masterClrMapping/>
  </p:clrMapOvr>
  <p:transition>
    <p:randomBa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92B2190B-E5FB-DB20-9010-9415E016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Urządzenia sieciowe (5/7)</a:t>
            </a:r>
            <a:br>
              <a:rPr lang="pl-PL">
                <a:latin typeface="Calibri"/>
                <a:ea typeface="Calibri"/>
                <a:cs typeface="Calibri"/>
              </a:rPr>
            </a:br>
            <a:r>
              <a:rPr lang="pl-PL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MOST</a:t>
            </a:r>
            <a:endParaRPr lang="pl-PL">
              <a:highlight>
                <a:srgbClr val="FFFF00"/>
              </a:highlight>
              <a:ea typeface="Calibri"/>
              <a:cs typeface="Calibri"/>
            </a:endParaRPr>
          </a:p>
        </p:txBody>
      </p:sp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altLang="pl-PL">
                <a:latin typeface="Calibri"/>
                <a:ea typeface="Calibri"/>
                <a:cs typeface="Calibri"/>
              </a:rPr>
              <a:t>MOST</a:t>
            </a:r>
            <a:endParaRPr lang="pl-PL"/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1444507"/>
            <a:ext cx="8298293" cy="1853750"/>
          </a:xfrm>
        </p:spPr>
        <p:txBody>
          <a:bodyPr/>
          <a:lstStyle/>
          <a:p>
            <a:r>
              <a:rPr lang="pl-PL" sz="1800">
                <a:latin typeface="Calibri"/>
                <a:ea typeface="Calibri"/>
                <a:cs typeface="Calibri"/>
              </a:rPr>
              <a:t>To urządzenie łączące segmenty sieci, dokonujące filtrowania ruchu sieciowego.</a:t>
            </a:r>
            <a:endParaRPr lang="pl-PL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1800">
                <a:latin typeface="Calibri"/>
                <a:ea typeface="Calibri"/>
                <a:cs typeface="Calibri"/>
              </a:rPr>
              <a:t>Sieci podłączone do mostu mogą korzystać z różnych fizycznych i logicznych protokołów łącza</a:t>
            </a:r>
            <a:endParaRPr lang="pl-PL">
              <a:ea typeface="Calibri"/>
              <a:cs typeface="Calibri"/>
            </a:endParaRPr>
          </a:p>
        </p:txBody>
      </p:sp>
      <p:pic>
        <p:nvPicPr>
          <p:cNvPr id="2" name="Obraz 1" descr="Obraz zawierający szkic, diagram, design&#10;&#10;Opis wygenerowany automatycznie">
            <a:extLst>
              <a:ext uri="{FF2B5EF4-FFF2-40B4-BE49-F238E27FC236}">
                <a16:creationId xmlns:a16="http://schemas.microsoft.com/office/drawing/2014/main" id="{152CB8EF-BEC3-8A64-9876-2C283237E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04" y="3093322"/>
            <a:ext cx="7127052" cy="23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92518"/>
      </p:ext>
    </p:extLst>
  </p:cSld>
  <p:clrMapOvr>
    <a:masterClrMapping/>
  </p:clrMapOvr>
  <p:transition>
    <p:randomBa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92B2190B-E5FB-DB20-9010-9415E016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Urządzenia sieciowe (6/7)</a:t>
            </a:r>
            <a:br>
              <a:rPr lang="pl-PL">
                <a:latin typeface="Calibri"/>
                <a:ea typeface="Calibri"/>
                <a:cs typeface="Calibri"/>
              </a:rPr>
            </a:br>
            <a:r>
              <a:rPr lang="pl-PL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Przełącznik - Switch</a:t>
            </a:r>
            <a:endParaRPr lang="pl-PL">
              <a:highlight>
                <a:srgbClr val="FFFF00"/>
              </a:highlight>
              <a:ea typeface="Calibri"/>
              <a:cs typeface="Calibri"/>
            </a:endParaRPr>
          </a:p>
        </p:txBody>
      </p:sp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altLang="pl-PL">
                <a:latin typeface="Calibri"/>
                <a:ea typeface="Calibri"/>
                <a:cs typeface="Calibri"/>
              </a:rPr>
              <a:t>Przełącznik</a:t>
            </a:r>
            <a:endParaRPr lang="pl-PL" altLang="pl-PL">
              <a:ea typeface="Calibri"/>
              <a:cs typeface="Calibri"/>
            </a:endParaRP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1444507"/>
            <a:ext cx="8298293" cy="1853750"/>
          </a:xfrm>
        </p:spPr>
        <p:txBody>
          <a:bodyPr/>
          <a:lstStyle/>
          <a:p>
            <a:r>
              <a:rPr lang="pl-PL" sz="1800">
                <a:latin typeface="Calibri"/>
                <a:ea typeface="Calibri"/>
                <a:cs typeface="Calibri"/>
              </a:rPr>
              <a:t>Jest to kluczowy element infrastruktury sieciowej, który umożliwia efektywne zarządzanie i przesyłanie danych w sieci. </a:t>
            </a:r>
          </a:p>
          <a:p>
            <a:pPr marL="285750" indent="-285750">
              <a:buFont typeface="Arial"/>
              <a:buChar char="•"/>
            </a:pPr>
            <a:r>
              <a:rPr lang="pl-PL" sz="1800">
                <a:latin typeface="Calibri"/>
                <a:ea typeface="Calibri"/>
                <a:cs typeface="Calibri"/>
              </a:rPr>
              <a:t>Wiele portów</a:t>
            </a:r>
          </a:p>
          <a:p>
            <a:pPr marL="285750" indent="-285750">
              <a:buFont typeface="Arial"/>
              <a:buChar char="•"/>
            </a:pPr>
            <a:r>
              <a:rPr lang="pl-PL" sz="1800">
                <a:latin typeface="Calibri"/>
                <a:ea typeface="Calibri"/>
                <a:cs typeface="Calibri"/>
              </a:rPr>
              <a:t>Przełączanie ramek</a:t>
            </a:r>
          </a:p>
          <a:p>
            <a:pPr marL="285750" indent="-285750">
              <a:buFont typeface="Arial"/>
              <a:buChar char="•"/>
            </a:pPr>
            <a:r>
              <a:rPr lang="pl-PL" sz="1800">
                <a:latin typeface="Calibri"/>
                <a:ea typeface="Calibri"/>
                <a:cs typeface="Calibri"/>
              </a:rPr>
              <a:t>Wysoka przepustowość</a:t>
            </a:r>
          </a:p>
          <a:p>
            <a:pPr marL="285750" indent="-285750">
              <a:buFont typeface="Arial"/>
              <a:buChar char="•"/>
            </a:pPr>
            <a:r>
              <a:rPr lang="pl-PL" sz="1800" err="1">
                <a:latin typeface="Calibri"/>
                <a:ea typeface="Calibri"/>
                <a:cs typeface="Calibri"/>
              </a:rPr>
              <a:t>Zarządzalność</a:t>
            </a:r>
          </a:p>
          <a:p>
            <a:pPr marL="285750" indent="-285750">
              <a:buFont typeface="Arial"/>
              <a:buChar char="•"/>
            </a:pPr>
            <a:r>
              <a:rPr lang="pl-PL" sz="1800">
                <a:latin typeface="Calibri"/>
                <a:ea typeface="Calibri"/>
                <a:cs typeface="Calibri"/>
              </a:rPr>
              <a:t>Zabezpieczenia</a:t>
            </a:r>
          </a:p>
        </p:txBody>
      </p:sp>
      <p:pic>
        <p:nvPicPr>
          <p:cNvPr id="4" name="Obraz 3" descr="Obraz zawierający design, router&#10;&#10;Opis wygenerowany automatycznie">
            <a:extLst>
              <a:ext uri="{FF2B5EF4-FFF2-40B4-BE49-F238E27FC236}">
                <a16:creationId xmlns:a16="http://schemas.microsoft.com/office/drawing/2014/main" id="{7B75BB80-A84A-0A1C-2948-055A2005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2472454"/>
            <a:ext cx="5044251" cy="40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69083"/>
      </p:ext>
    </p:extLst>
  </p:cSld>
  <p:clrMapOvr>
    <a:masterClrMapping/>
  </p:clrMapOvr>
  <p:transition>
    <p:randomBa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92B2190B-E5FB-DB20-9010-9415E016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Urządzenia sieciowe (7/7)</a:t>
            </a:r>
            <a:br>
              <a:rPr lang="pl-PL">
                <a:latin typeface="Calibri"/>
                <a:ea typeface="Calibri"/>
                <a:cs typeface="Calibri"/>
              </a:rPr>
            </a:br>
            <a:r>
              <a:rPr lang="pl-PL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Router</a:t>
            </a:r>
            <a:endParaRPr lang="pl-PL">
              <a:highlight>
                <a:srgbClr val="FFFF00"/>
              </a:highlight>
              <a:ea typeface="Calibri"/>
              <a:cs typeface="Calibri"/>
            </a:endParaRPr>
          </a:p>
        </p:txBody>
      </p:sp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altLang="pl-PL">
                <a:latin typeface="Calibri"/>
                <a:ea typeface="Calibri"/>
                <a:cs typeface="Calibri"/>
              </a:rPr>
              <a:t>Router </a:t>
            </a:r>
            <a:endParaRPr lang="pl-PL" altLang="pl-PL">
              <a:ea typeface="Calibri"/>
              <a:cs typeface="Calibri"/>
            </a:endParaRP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1444507"/>
            <a:ext cx="8298293" cy="1853750"/>
          </a:xfrm>
        </p:spPr>
        <p:txBody>
          <a:bodyPr/>
          <a:lstStyle/>
          <a:p>
            <a:r>
              <a:rPr lang="pl-PL" sz="1800">
                <a:latin typeface="Calibri"/>
                <a:ea typeface="Calibri"/>
                <a:cs typeface="Calibri"/>
              </a:rPr>
              <a:t>Urządzenie fizyczne odpowiedzialne za kierowanie pakietów danych w celu dostarczenia ich do odpowiednich miejsc w sieci </a:t>
            </a:r>
          </a:p>
          <a:p>
            <a:pPr marL="285750" indent="-285750">
              <a:buFont typeface="Arial"/>
              <a:buChar char="•"/>
            </a:pPr>
            <a:r>
              <a:rPr lang="pl-PL" sz="1800">
                <a:latin typeface="Calibri"/>
                <a:ea typeface="Calibri"/>
                <a:cs typeface="Calibri"/>
              </a:rPr>
              <a:t>NAT</a:t>
            </a:r>
          </a:p>
          <a:p>
            <a:pPr marL="285750" indent="-285750">
              <a:buFont typeface="Arial"/>
              <a:buChar char="•"/>
            </a:pPr>
            <a:r>
              <a:rPr lang="pl-PL" sz="1800">
                <a:latin typeface="Calibri"/>
                <a:ea typeface="Calibri"/>
                <a:cs typeface="Calibri"/>
              </a:rPr>
              <a:t>Routing</a:t>
            </a:r>
          </a:p>
          <a:p>
            <a:pPr marL="285750" indent="-285750">
              <a:buFont typeface="Arial"/>
              <a:buChar char="•"/>
            </a:pPr>
            <a:r>
              <a:rPr lang="pl-PL" sz="1800">
                <a:latin typeface="Calibri"/>
                <a:ea typeface="Calibri"/>
                <a:cs typeface="Calibri"/>
              </a:rPr>
              <a:t>Zapora</a:t>
            </a:r>
          </a:p>
          <a:p>
            <a:pPr marL="285750" indent="-285750">
              <a:buFont typeface="Arial"/>
              <a:buChar char="•"/>
            </a:pPr>
            <a:r>
              <a:rPr lang="pl-PL" sz="1800" err="1">
                <a:latin typeface="Calibri"/>
                <a:ea typeface="Calibri"/>
                <a:cs typeface="Calibri"/>
              </a:rPr>
              <a:t>WiFi</a:t>
            </a:r>
          </a:p>
          <a:p>
            <a:pPr marL="285750" indent="-285750">
              <a:buFont typeface="Arial"/>
              <a:buChar char="•"/>
            </a:pPr>
            <a:r>
              <a:rPr lang="pl-PL" sz="1800">
                <a:latin typeface="Calibri"/>
                <a:ea typeface="Calibri"/>
                <a:cs typeface="Calibri"/>
              </a:rPr>
              <a:t>Skalowalność</a:t>
            </a:r>
            <a:endParaRPr lang="pl-PL" sz="1800">
              <a:ea typeface="Calibri"/>
              <a:cs typeface="Calibri"/>
            </a:endParaRPr>
          </a:p>
        </p:txBody>
      </p:sp>
      <p:pic>
        <p:nvPicPr>
          <p:cNvPr id="2" name="Obraz 1" descr="Obraz zawierający router, elektronika, w pomieszczeniu&#10;&#10;Opis wygenerowany automatycznie">
            <a:extLst>
              <a:ext uri="{FF2B5EF4-FFF2-40B4-BE49-F238E27FC236}">
                <a16:creationId xmlns:a16="http://schemas.microsoft.com/office/drawing/2014/main" id="{134219F0-43A8-35D2-A58C-8A11F5871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44" y="2491646"/>
            <a:ext cx="4859866" cy="388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98296"/>
      </p:ext>
    </p:extLst>
  </p:cSld>
  <p:clrMapOvr>
    <a:masterClrMapping/>
  </p:clrMapOvr>
  <p:transition>
    <p:randomBa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Topologie (1/6)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Topologie fizyczne i logiczne</a:t>
            </a:r>
            <a:endParaRPr lang="pl-PL" altLang="pl-PL"/>
          </a:p>
        </p:txBody>
      </p:sp>
      <p:pic>
        <p:nvPicPr>
          <p:cNvPr id="8" name="Объект 7" descr="Изображение выглядит как зарисовк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2B2405E-2699-04B0-C0E4-09D346E7C10F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93585" y="1717394"/>
            <a:ext cx="8310112" cy="4921488"/>
          </a:xfrm>
        </p:spPr>
      </p:pic>
    </p:spTree>
    <p:extLst>
      <p:ext uri="{BB962C8B-B14F-4D97-AF65-F5344CB8AC3E}">
        <p14:creationId xmlns:p14="http://schemas.microsoft.com/office/powerpoint/2010/main" val="822269157"/>
      </p:ext>
    </p:extLst>
  </p:cSld>
  <p:clrMapOvr>
    <a:masterClrMapping/>
  </p:clrMapOvr>
  <p:transition>
    <p:randomBa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952332-AF7E-954F-32A7-D0939849AF2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564251" y="2109134"/>
            <a:ext cx="8022565" cy="4094900"/>
          </a:xfrm>
        </p:spPr>
      </p:pic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Topologie (2/6)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Topologia magistrali</a:t>
            </a:r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352723736"/>
      </p:ext>
    </p:extLst>
  </p:cSld>
  <p:clrMapOvr>
    <a:masterClrMapping/>
  </p:clrMapOvr>
  <p:transition>
    <p:randomBa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Topologie (3/6)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Topologia gwiazdy</a:t>
            </a:r>
            <a:endParaRPr lang="pl-PL" altLang="pl-PL"/>
          </a:p>
        </p:txBody>
      </p:sp>
      <p:pic>
        <p:nvPicPr>
          <p:cNvPr id="4" name="Объект 3" descr="Изображение выглядит как снимок экрана, диаграмма, лин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9B397E1-D94C-2F4A-CB1B-08A937C4B9A0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1527472" y="1708280"/>
            <a:ext cx="6714226" cy="5083489"/>
          </a:xfrm>
        </p:spPr>
      </p:pic>
    </p:spTree>
    <p:extLst>
      <p:ext uri="{BB962C8B-B14F-4D97-AF65-F5344CB8AC3E}">
        <p14:creationId xmlns:p14="http://schemas.microsoft.com/office/powerpoint/2010/main" val="1450415828"/>
      </p:ext>
    </p:extLst>
  </p:cSld>
  <p:clrMapOvr>
    <a:masterClrMapping/>
  </p:clrMapOvr>
  <p:transition>
    <p:randomBa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Topologie (4/6)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Topologia rozszerzonej gwiazdy</a:t>
            </a:r>
            <a:endParaRPr lang="pl-PL" altLang="pl-PL">
              <a:ea typeface="Calibri"/>
              <a:cs typeface="Calibri"/>
            </a:endParaRPr>
          </a:p>
        </p:txBody>
      </p:sp>
      <p:pic>
        <p:nvPicPr>
          <p:cNvPr id="5" name="Объект 4" descr="Изображение выглядит как снимок экрана, компьютер, прямоугольн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7B83380-ABC8-EF9E-1D44-EDD83AA2EB55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1642491" y="1721277"/>
            <a:ext cx="6469811" cy="4985607"/>
          </a:xfrm>
        </p:spPr>
      </p:pic>
    </p:spTree>
    <p:extLst>
      <p:ext uri="{BB962C8B-B14F-4D97-AF65-F5344CB8AC3E}">
        <p14:creationId xmlns:p14="http://schemas.microsoft.com/office/powerpoint/2010/main" val="2141086355"/>
      </p:ext>
    </p:ext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Symbol zastępczy tekstu 3">
            <a:extLst>
              <a:ext uri="{FF2B5EF4-FFF2-40B4-BE49-F238E27FC236}">
                <a16:creationId xmlns:a16="http://schemas.microsoft.com/office/drawing/2014/main" id="{35B64565-F0D4-057E-5FB4-F4FA45D4FEA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altLang="pl-PL"/>
          </a:p>
        </p:txBody>
      </p:sp>
      <p:sp>
        <p:nvSpPr>
          <p:cNvPr id="16389" name="Symbol zastępczy tekstu 4">
            <a:extLst>
              <a:ext uri="{FF2B5EF4-FFF2-40B4-BE49-F238E27FC236}">
                <a16:creationId xmlns:a16="http://schemas.microsoft.com/office/drawing/2014/main" id="{71FE6CF7-DA5E-9AA4-1B01-11E6AFA9CE4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47205" y="620688"/>
            <a:ext cx="8284724" cy="864096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Sieć komputerowa</a:t>
            </a:r>
            <a:endParaRPr lang="pl-PL"/>
          </a:p>
        </p:txBody>
      </p:sp>
      <p:pic>
        <p:nvPicPr>
          <p:cNvPr id="7" name="Symbol zastępczy zawartości 6" descr="Bezpłatne Darmowe zdjęcie z galerii z bezprzewodowy, ekran, internet Zdjęcie z galerii">
            <a:extLst>
              <a:ext uri="{FF2B5EF4-FFF2-40B4-BE49-F238E27FC236}">
                <a16:creationId xmlns:a16="http://schemas.microsoft.com/office/drawing/2014/main" id="{84AF38D0-E1B0-1CDF-4FAE-82EAFC67CF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6604" y="1482079"/>
            <a:ext cx="3447697" cy="5171546"/>
          </a:xfrm>
        </p:spPr>
      </p:pic>
      <p:pic>
        <p:nvPicPr>
          <p:cNvPr id="8" name="Obraz 7" descr="Bezpłatne Osoba Trzymająca Smartfon Zdjęcie z galerii">
            <a:extLst>
              <a:ext uri="{FF2B5EF4-FFF2-40B4-BE49-F238E27FC236}">
                <a16:creationId xmlns:a16="http://schemas.microsoft.com/office/drawing/2014/main" id="{157E37C0-A1AA-4A10-8F64-93F76B7F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62" y="1484489"/>
            <a:ext cx="3448755" cy="516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76205"/>
      </p:ext>
    </p:extLst>
  </p:cSld>
  <p:clrMapOvr>
    <a:masterClrMapping/>
  </p:clrMapOvr>
  <p:transition>
    <p:randomBa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Topologie (5/6)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Topologia </a:t>
            </a:r>
            <a:r>
              <a:rPr lang="pl-PL">
                <a:latin typeface="Calibri"/>
                <a:ea typeface="Calibri"/>
                <a:cs typeface="Calibri"/>
              </a:rPr>
              <a:t>pierścienia</a:t>
            </a:r>
            <a:endParaRPr lang="pl-PL" altLang="pl-PL">
              <a:ea typeface="Calibri"/>
              <a:cs typeface="Calibri"/>
            </a:endParaRPr>
          </a:p>
        </p:txBody>
      </p:sp>
      <p:pic>
        <p:nvPicPr>
          <p:cNvPr id="4" name="Объект 3" descr="Изображение выглядит как круг, снимок экрана, ожерелье&#10;&#10;Автоматически созданное описание">
            <a:extLst>
              <a:ext uri="{FF2B5EF4-FFF2-40B4-BE49-F238E27FC236}">
                <a16:creationId xmlns:a16="http://schemas.microsoft.com/office/drawing/2014/main" id="{4E8A61A7-FE45-C3FD-071A-C096CBD5984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1599357" y="1719953"/>
            <a:ext cx="6570454" cy="5031386"/>
          </a:xfrm>
        </p:spPr>
      </p:pic>
    </p:spTree>
    <p:extLst>
      <p:ext uri="{BB962C8B-B14F-4D97-AF65-F5344CB8AC3E}">
        <p14:creationId xmlns:p14="http://schemas.microsoft.com/office/powerpoint/2010/main" val="2654756128"/>
      </p:ext>
    </p:extLst>
  </p:cSld>
  <p:clrMapOvr>
    <a:masterClrMapping/>
  </p:clrMapOvr>
  <p:transition>
    <p:randomBa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Topologie (6/6)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Topologia siatki</a:t>
            </a:r>
            <a:endParaRPr lang="pl-PL">
              <a:ea typeface="Calibri"/>
              <a:cs typeface="Calibri"/>
            </a:endParaRP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0165F5D3-14D1-2F17-4705-63D7AE81A56B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1757508" y="1718570"/>
            <a:ext cx="6254150" cy="5077283"/>
          </a:xfrm>
        </p:spPr>
      </p:pic>
    </p:spTree>
    <p:extLst>
      <p:ext uri="{BB962C8B-B14F-4D97-AF65-F5344CB8AC3E}">
        <p14:creationId xmlns:p14="http://schemas.microsoft.com/office/powerpoint/2010/main" val="3039248505"/>
      </p:ext>
    </p:extLst>
  </p:cSld>
  <p:clrMapOvr>
    <a:masterClrMapping/>
  </p:clrMapOvr>
  <p:transition>
    <p:randomBa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 zastępczy obrazu 1" descr="Bezpłatne Darmowe zdjęcie z galerii z kontakt, router, wifi Zdjęcie z galerii">
            <a:extLst>
              <a:ext uri="{FF2B5EF4-FFF2-40B4-BE49-F238E27FC236}">
                <a16:creationId xmlns:a16="http://schemas.microsoft.com/office/drawing/2014/main" id="{00C3A677-1AA0-E33D-754D-83A5DF5787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893" b="4893"/>
          <a:stretch/>
        </p:blipFill>
        <p:spPr/>
      </p:pic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0" y="1844675"/>
            <a:ext cx="4464050" cy="4968875"/>
          </a:xfrm>
        </p:spPr>
        <p:txBody>
          <a:bodyPr/>
          <a:lstStyle/>
          <a:p>
            <a:r>
              <a:rPr lang="pl-PL" b="1" dirty="0">
                <a:latin typeface="Calibri"/>
                <a:ea typeface="Calibri"/>
                <a:cs typeface="Calibri"/>
              </a:rPr>
              <a:t>DHCP</a:t>
            </a:r>
            <a:r>
              <a:rPr lang="pl-PL" dirty="0">
                <a:latin typeface="Calibri"/>
                <a:ea typeface="Calibri"/>
                <a:cs typeface="Calibri"/>
              </a:rPr>
              <a:t> -</a:t>
            </a:r>
            <a:r>
              <a:rPr lang="pl-PL" dirty="0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 </a:t>
            </a:r>
            <a:r>
              <a:rPr lang="pl-PL" err="1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Dynamic</a:t>
            </a:r>
            <a:r>
              <a:rPr lang="pl-PL" dirty="0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 Host </a:t>
            </a:r>
            <a:r>
              <a:rPr lang="pl-PL" err="1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Configuration</a:t>
            </a:r>
            <a:r>
              <a:rPr lang="pl-PL" dirty="0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 </a:t>
            </a:r>
            <a:r>
              <a:rPr lang="pl-PL" err="1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Protocol</a:t>
            </a:r>
            <a:r>
              <a:rPr lang="pl-PL" dirty="0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 </a:t>
            </a:r>
          </a:p>
          <a:p>
            <a:r>
              <a:rPr lang="pl-PL" b="1" dirty="0">
                <a:latin typeface="Calibri"/>
                <a:ea typeface="Calibri"/>
                <a:cs typeface="Calibri"/>
              </a:rPr>
              <a:t>DNS</a:t>
            </a:r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pl-PL" b="1" dirty="0">
                <a:latin typeface="Calibri"/>
                <a:ea typeface="Calibri"/>
                <a:cs typeface="Calibri"/>
              </a:rPr>
              <a:t>NAT</a:t>
            </a:r>
            <a:endParaRPr lang="pl-PL" b="1">
              <a:ea typeface="Calibri"/>
              <a:cs typeface="Calibri"/>
            </a:endParaRPr>
          </a:p>
          <a:p>
            <a:r>
              <a:rPr lang="pl-PL" altLang="pl-PL" b="1" dirty="0">
                <a:latin typeface="Calibri"/>
                <a:ea typeface="Calibri"/>
                <a:cs typeface="Calibri"/>
              </a:rPr>
              <a:t>IPv4</a:t>
            </a:r>
          </a:p>
          <a:p>
            <a:r>
              <a:rPr lang="pl-PL" altLang="pl-PL" b="1" dirty="0">
                <a:latin typeface="Calibri"/>
                <a:ea typeface="Calibri"/>
                <a:cs typeface="Calibri"/>
              </a:rPr>
              <a:t>IPv6</a:t>
            </a:r>
          </a:p>
          <a:p>
            <a:r>
              <a:rPr lang="pl-PL" altLang="pl-PL" b="1" dirty="0">
                <a:latin typeface="Calibri"/>
                <a:ea typeface="Calibri"/>
                <a:cs typeface="Calibri"/>
              </a:rPr>
              <a:t>FIREWALL</a:t>
            </a:r>
            <a:endParaRPr lang="pl-PL" altLang="pl-PL" b="1">
              <a:ea typeface="Calibri"/>
              <a:cs typeface="Calibri"/>
            </a:endParaRPr>
          </a:p>
          <a:p>
            <a:endParaRPr lang="pl-PL" altLang="pl-PL">
              <a:ea typeface="Calibri"/>
              <a:cs typeface="Calibri"/>
            </a:endParaRPr>
          </a:p>
        </p:txBody>
      </p:sp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Adresy w sieci komputerowej (1/4)</a:t>
            </a: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Ważne pojęcia</a:t>
            </a:r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27560469"/>
      </p:ext>
    </p:extLst>
  </p:cSld>
  <p:clrMapOvr>
    <a:masterClrMapping/>
  </p:clrMapOvr>
  <p:transition>
    <p:randomBa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F3A49090-1DFA-5ABD-0F69-E58C0126D4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1800">
                <a:latin typeface="Calibri"/>
                <a:ea typeface="Calibri"/>
                <a:cs typeface="Calibri"/>
              </a:rPr>
              <a:t>Lokalny adres IP jest przypisywany przez Twój router do wszystkich podłączonych do niego urządzeń, włączając też sam </a:t>
            </a:r>
            <a:r>
              <a:rPr lang="pl-PL" sz="1800" b="1">
                <a:latin typeface="Calibri"/>
                <a:ea typeface="Calibri"/>
                <a:cs typeface="Calibri"/>
              </a:rPr>
              <a:t>router</a:t>
            </a:r>
            <a:endParaRPr lang="pl-PL" sz="1800" b="1">
              <a:ea typeface="Calibri"/>
              <a:cs typeface="Calibri"/>
            </a:endParaRPr>
          </a:p>
          <a:p>
            <a:pPr marL="0" indent="0">
              <a:buNone/>
            </a:pPr>
            <a:endParaRPr lang="pl-PL" altLang="pl-PL">
              <a:latin typeface="Calibri"/>
              <a:ea typeface="Calibri"/>
              <a:cs typeface="Calibri"/>
            </a:endParaRP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l-PL">
                <a:ea typeface="Calibri"/>
                <a:cs typeface="Calibri"/>
              </a:rPr>
              <a:t>42.pl/</a:t>
            </a:r>
            <a:r>
              <a:rPr lang="pl-PL" err="1">
                <a:ea typeface="Calibri"/>
                <a:cs typeface="Calibri"/>
              </a:rPr>
              <a:t>ipcalc</a:t>
            </a:r>
            <a:endParaRPr lang="pl-PL" err="1"/>
          </a:p>
        </p:txBody>
      </p:sp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Adresy w sieci komputerowej (2/4)</a:t>
            </a:r>
          </a:p>
        </p:txBody>
      </p:sp>
      <p:pic>
        <p:nvPicPr>
          <p:cNvPr id="2" name="Obraz 1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C42A2676-6B9C-8DC8-A1C6-6D8014451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74" y="2453938"/>
            <a:ext cx="7625644" cy="36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68705"/>
      </p:ext>
    </p:extLst>
  </p:cSld>
  <p:clrMapOvr>
    <a:masterClrMapping/>
  </p:clrMapOvr>
  <p:transition>
    <p:randomBa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552A5DAC-FA52-9D5D-8A54-39BB820B53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Problem wykorzystania zakresu IPv4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805BC18-F639-C97E-9184-C007E6DEA3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25AD71D-2D5F-68FC-2214-A76F665AAE5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Adresy w sieci komputerowej (3/4)</a:t>
            </a:r>
            <a:endParaRPr lang="pl-PL"/>
          </a:p>
        </p:txBody>
      </p:sp>
      <p:pic>
        <p:nvPicPr>
          <p:cNvPr id="6" name="Obraz 5" descr="Obraz zawierający tekst, Czcionka, zrzut ekranu, diagram&#10;&#10;Opis wygenerowany automatycznie">
            <a:extLst>
              <a:ext uri="{FF2B5EF4-FFF2-40B4-BE49-F238E27FC236}">
                <a16:creationId xmlns:a16="http://schemas.microsoft.com/office/drawing/2014/main" id="{6ED95623-49D9-45F7-77C9-8877BE0B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03" y="2361697"/>
            <a:ext cx="7202310" cy="39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90790"/>
      </p:ext>
    </p:extLst>
  </p:cSld>
  <p:clrMapOvr>
    <a:masterClrMapping/>
  </p:clrMapOvr>
  <p:transition>
    <p:randomBa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552A5DAC-FA52-9D5D-8A54-39BB820B53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Rozwiązanie: IPv6</a:t>
            </a:r>
            <a:endParaRPr lang="pl-PL">
              <a:ea typeface="Calibri"/>
              <a:cs typeface="Calibri"/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805BC18-F639-C97E-9184-C007E6DEA3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25AD71D-2D5F-68FC-2214-A76F665AAE5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Adresy w sieci komputerowej (4/4)</a:t>
            </a:r>
            <a:endParaRPr lang="pl-PL"/>
          </a:p>
        </p:txBody>
      </p:sp>
      <p:pic>
        <p:nvPicPr>
          <p:cNvPr id="5" name="Obraz 4" descr="Obraz zawierający tekst, zrzut ekranu, Czcionka, Wykres&#10;&#10;Opis wygenerowany automatycznie">
            <a:extLst>
              <a:ext uri="{FF2B5EF4-FFF2-40B4-BE49-F238E27FC236}">
                <a16:creationId xmlns:a16="http://schemas.microsoft.com/office/drawing/2014/main" id="{8E66B939-69DF-A916-6B32-A8BE3FA7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71" y="2202692"/>
            <a:ext cx="4888088" cy="2245651"/>
          </a:xfrm>
          <a:prstGeom prst="rect">
            <a:avLst/>
          </a:prstGeom>
        </p:spPr>
      </p:pic>
      <p:pic>
        <p:nvPicPr>
          <p:cNvPr id="8" name="Obraz 7" descr="IPv6 Address Representation | NetworkAcademy.io">
            <a:extLst>
              <a:ext uri="{FF2B5EF4-FFF2-40B4-BE49-F238E27FC236}">
                <a16:creationId xmlns:a16="http://schemas.microsoft.com/office/drawing/2014/main" id="{90DD1B8D-3262-FFA7-EACE-B6E74C15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512" y="4519484"/>
            <a:ext cx="4455345" cy="217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9826"/>
      </p:ext>
    </p:extLst>
  </p:cSld>
  <p:clrMapOvr>
    <a:masterClrMapping/>
  </p:clrMapOvr>
  <p:transition>
    <p:randomBa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5F620ED-19CB-FA95-62DB-B1100B8E9E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EB03AE4-0B3B-63D9-F74A-AEDD3354574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04484" y="1628801"/>
            <a:ext cx="4108259" cy="5112566"/>
          </a:xfrm>
        </p:spPr>
        <p:txBody>
          <a:bodyPr/>
          <a:lstStyle/>
          <a:p>
            <a:pPr marL="0" indent="0">
              <a:buNone/>
            </a:pPr>
            <a:r>
              <a:rPr lang="pl-PL" sz="2000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Średnia prędkość Internetu </a:t>
            </a:r>
            <a:endParaRPr lang="pl-PL" sz="2000">
              <a:highlight>
                <a:srgbClr val="FFFF00"/>
              </a:highlight>
              <a:ea typeface="Calibri"/>
              <a:cs typeface="Calibri"/>
            </a:endParaRPr>
          </a:p>
          <a:p>
            <a:pPr marL="0" indent="0">
              <a:buNone/>
            </a:pPr>
            <a:r>
              <a:rPr lang="pl-PL" sz="2000">
                <a:highlight>
                  <a:srgbClr val="FFFF00"/>
                </a:highlight>
                <a:latin typeface="Calibri"/>
                <a:ea typeface="Calibri"/>
                <a:cs typeface="Calibri"/>
              </a:rPr>
              <a:t>na przestrzeni lat.</a:t>
            </a:r>
            <a:r>
              <a:rPr lang="pl-PL" sz="2000">
                <a:latin typeface="Calibri"/>
                <a:ea typeface="Calibri"/>
                <a:cs typeface="Calibri"/>
              </a:rPr>
              <a:t> </a:t>
            </a:r>
            <a:endParaRPr lang="pl-PL" sz="2000">
              <a:highlight>
                <a:srgbClr val="FFFF00"/>
              </a:highlight>
              <a:ea typeface="Calibri"/>
              <a:cs typeface="Calibri"/>
            </a:endParaRPr>
          </a:p>
          <a:p>
            <a:pPr marL="0" indent="0">
              <a:buNone/>
            </a:pPr>
            <a:r>
              <a:rPr lang="pl-PL" sz="1700">
                <a:latin typeface="Calibri"/>
                <a:ea typeface="Calibri"/>
                <a:cs typeface="Calibri"/>
              </a:rPr>
              <a:t>Źródło: www.FutureTimeline.net</a:t>
            </a:r>
            <a:endParaRPr lang="pl-PL" sz="1700">
              <a:ea typeface="Calibri"/>
              <a:cs typeface="Calibri"/>
            </a:endParaRPr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AE30B5AE-EB9C-DBAA-E120-34B6269CAE6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altLang="pl-PL"/>
          </a:p>
        </p:txBody>
      </p:sp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Przyszłość sieci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0A8769E7-F981-B748-1246-643E2479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2952750"/>
            <a:ext cx="952500" cy="952500"/>
          </a:xfrm>
          <a:prstGeom prst="rect">
            <a:avLst/>
          </a:prstGeom>
        </p:spPr>
      </p:pic>
      <p:pic>
        <p:nvPicPr>
          <p:cNvPr id="2" name="Obraz 1" descr="Obraz zawierający tekst, zrzut ekranu, diagram, Wykres&#10;&#10;Opis wygenerowany automatycznie">
            <a:extLst>
              <a:ext uri="{FF2B5EF4-FFF2-40B4-BE49-F238E27FC236}">
                <a16:creationId xmlns:a16="http://schemas.microsoft.com/office/drawing/2014/main" id="{026D637B-653A-35C1-4971-8AE2A302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96" y="1577622"/>
            <a:ext cx="5085645" cy="50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559"/>
      </p:ext>
    </p:extLst>
  </p:cSld>
  <p:clrMapOvr>
    <a:masterClrMapping/>
  </p:clrMapOvr>
  <p:transition>
    <p:randomBa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COMPUTER NETWORK">
            <a:hlinkClick r:id="" action="ppaction://media"/>
            <a:extLst>
              <a:ext uri="{FF2B5EF4-FFF2-40B4-BE49-F238E27FC236}">
                <a16:creationId xmlns:a16="http://schemas.microsoft.com/office/drawing/2014/main" id="{FFA3FAF3-7F00-373F-C9C3-B23D6665097C}"/>
              </a:ext>
            </a:extLst>
          </p:cNvPr>
          <p:cNvPicPr>
            <a:picLocks noGrp="1" noRot="1" noChangeAspect="1"/>
          </p:cNvPicPr>
          <p:nvPr>
            <p:ph type="pic" idx="1"/>
            <a:videoFile r:link="rId1"/>
          </p:nvPr>
        </p:nvPicPr>
        <p:blipFill>
          <a:blip r:embed="rId3"/>
          <a:srcRect l="22288" r="22288"/>
          <a:stretch>
            <a:fillRect/>
          </a:stretch>
        </p:blipFill>
        <p:spPr>
          <a:xfrm>
            <a:off x="942482" y="1140333"/>
            <a:ext cx="7899350" cy="4853533"/>
          </a:xfrm>
        </p:spPr>
      </p:pic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>
                <a:latin typeface="Calibri"/>
                <a:ea typeface="Calibri"/>
                <a:cs typeface="Calibri"/>
              </a:rPr>
              <a:t>Podsumowanie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6312329"/>
      </p:ext>
    </p:extLst>
  </p:cSld>
  <p:clrMapOvr>
    <a:masterClrMapping/>
  </p:clrMapOvr>
  <p:transition>
    <p:randomBa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3C68BD-B25C-1BC0-B98F-4B7DCD4B23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1600">
                <a:latin typeface="Calibri"/>
                <a:ea typeface="Calibri"/>
                <a:cs typeface="Calibri"/>
              </a:rPr>
              <a:t>Źródła polecone:</a:t>
            </a:r>
            <a:endParaRPr lang="pl-PL" sz="1600">
              <a:ea typeface="Calibri"/>
              <a:cs typeface="Calibri"/>
            </a:endParaRPr>
          </a:p>
          <a:p>
            <a:r>
              <a:rPr lang="pl-PL" sz="1600">
                <a:latin typeface="Calibri"/>
                <a:ea typeface="Calibri"/>
                <a:cs typeface="Calibri"/>
                <a:hlinkClick r:id="rId2"/>
              </a:rPr>
              <a:t>http://www.net-system.eu/upload/projektowanie-i-budowa-sieci-komputerowych.pdf</a:t>
            </a:r>
            <a:endParaRPr lang="pl-PL" sz="1600">
              <a:latin typeface="Calibri"/>
              <a:ea typeface="Calibri"/>
              <a:cs typeface="Calibri"/>
            </a:endParaRPr>
          </a:p>
          <a:p>
            <a:r>
              <a:rPr lang="pl-PL" sz="1600">
                <a:latin typeface="Calibri"/>
                <a:ea typeface="Calibri"/>
                <a:cs typeface="Calibri"/>
                <a:hlinkClick r:id="rId2"/>
              </a:rPr>
              <a:t>http://www.net-system.eu/upload/projektowanie-i-budowa-sieci-komputerowych.pdf</a:t>
            </a:r>
            <a:endParaRPr lang="pl-PL" sz="16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pl-PL" sz="1600">
                <a:latin typeface="Calibri"/>
                <a:ea typeface="Calibri"/>
                <a:cs typeface="Calibri"/>
              </a:rPr>
              <a:t>Dodatkowa literatura i źródła:</a:t>
            </a:r>
            <a:endParaRPr lang="pl-PL" sz="16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pl-PL" sz="1600">
                <a:latin typeface="Calibri"/>
                <a:ea typeface="Calibri"/>
                <a:cs typeface="Calibri"/>
                <a:hlinkClick r:id="rId3"/>
              </a:rPr>
              <a:t>https://pl.wikipedia.org/wiki/Sieć_komputerowa</a:t>
            </a:r>
            <a:endParaRPr lang="pl-PL" sz="1600">
              <a:ea typeface="Calibri"/>
              <a:cs typeface="Calibri"/>
              <a:hlinkClick r:id="" action="ppaction://noaction"/>
            </a:endParaRPr>
          </a:p>
          <a:p>
            <a:pPr>
              <a:buFont typeface="Arial"/>
            </a:pPr>
            <a:r>
              <a:rPr lang="pl-PL" sz="1600">
                <a:latin typeface="Calibri"/>
                <a:ea typeface="Calibri"/>
                <a:cs typeface="Calibri"/>
                <a:hlinkClick r:id="rId4"/>
              </a:rPr>
              <a:t>https://pl.wikipedia.org/wiki/Rozległa_sieć_komputerowa</a:t>
            </a:r>
            <a:endParaRPr lang="pl-PL" sz="1600">
              <a:ea typeface="Calibri"/>
              <a:cs typeface="Calibri"/>
              <a:hlinkClick r:id="" action="ppaction://noaction"/>
            </a:endParaRPr>
          </a:p>
          <a:p>
            <a:pPr>
              <a:buFont typeface="Arial"/>
            </a:pPr>
            <a:r>
              <a:rPr lang="pl-PL" sz="1600">
                <a:latin typeface="Calibri"/>
                <a:ea typeface="Calibri"/>
                <a:cs typeface="Calibri"/>
                <a:hlinkClick r:id="rId5"/>
              </a:rPr>
              <a:t>https://itwiz.pl/projektowanie-sieci-elementy-aktywne/#:~:text=Pasywne%2C%20czyli%20elementy%20okablowania%20strukturalnego,przesyłania%2C%20wzmacniania%20czy%20też%20modyfikowania</a:t>
            </a:r>
            <a:r>
              <a:rPr lang="pl-PL" sz="1600">
                <a:latin typeface="Calibri"/>
                <a:ea typeface="Calibri"/>
                <a:cs typeface="Calibri"/>
              </a:rPr>
              <a:t>.</a:t>
            </a:r>
          </a:p>
          <a:p>
            <a:pPr>
              <a:buFont typeface="Arial"/>
            </a:pPr>
            <a:r>
              <a:rPr lang="pl-PL" sz="1600">
                <a:latin typeface="Calibri"/>
                <a:ea typeface="Calibri"/>
                <a:cs typeface="Calibri"/>
              </a:rPr>
              <a:t>K. Krysiak, Sieci komputerowe - </a:t>
            </a:r>
            <a:r>
              <a:rPr lang="pl-PL" sz="1600" err="1">
                <a:latin typeface="Calibri"/>
                <a:ea typeface="Calibri"/>
                <a:cs typeface="Calibri"/>
              </a:rPr>
              <a:t>kompedium</a:t>
            </a:r>
            <a:r>
              <a:rPr lang="pl-PL" sz="1600">
                <a:latin typeface="Calibri"/>
                <a:ea typeface="Calibri"/>
                <a:cs typeface="Calibri"/>
              </a:rPr>
              <a:t>. Helion, Gliwice 2003</a:t>
            </a:r>
          </a:p>
          <a:p>
            <a:pPr>
              <a:buFont typeface="Arial"/>
            </a:pPr>
            <a:r>
              <a:rPr lang="pl-PL" sz="1600">
                <a:latin typeface="Calibri"/>
                <a:ea typeface="Calibri"/>
                <a:cs typeface="Calibri"/>
                <a:hlinkClick r:id="rId6"/>
              </a:rPr>
              <a:t>http://www.sosw.poznan.pl/tfitzer/sieci/sieci.pdf</a:t>
            </a:r>
            <a:endParaRPr lang="pl-PL" sz="1600">
              <a:ea typeface="Calibri"/>
              <a:cs typeface="Calibri"/>
              <a:hlinkClick r:id="rId6"/>
            </a:endParaRPr>
          </a:p>
          <a:p>
            <a:pPr>
              <a:buFont typeface="Arial"/>
            </a:pPr>
            <a:r>
              <a:rPr lang="pl-PL" sz="1600">
                <a:latin typeface="Calibri"/>
                <a:ea typeface="Calibri"/>
                <a:cs typeface="Calibri"/>
                <a:hlinkClick r:id="rId7"/>
              </a:rPr>
              <a:t>https://ssamolej.kia.prz.edu.pl/dydaktyka/inf_1EE_ZI/wyk1_inf_9.pdf</a:t>
            </a:r>
            <a:endParaRPr lang="pl-PL" sz="1600">
              <a:ea typeface="Calibri"/>
              <a:cs typeface="Calibri"/>
              <a:hlinkClick r:id="rId7"/>
            </a:endParaRPr>
          </a:p>
          <a:p>
            <a:pPr>
              <a:buFont typeface="Arial"/>
            </a:pPr>
            <a:r>
              <a:rPr lang="pl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Times New Roman"/>
                <a:hlinkClick r:id="rId8"/>
              </a:rPr>
              <a:t>https://rankscore.pl/siec-komputerowa-z-czego-sie-sklada-i-jakie-sa-rodzaje/</a:t>
            </a:r>
            <a:endParaRPr lang="pl" sz="160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Times New Roman"/>
            </a:endParaRPr>
          </a:p>
          <a:p>
            <a:pPr>
              <a:buFont typeface="Arial"/>
            </a:pPr>
            <a:r>
              <a:rPr lang="pl" sz="160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  <a:hlinkClick r:id="rId9"/>
              </a:rPr>
              <a:t>https://www.youtube.com/watch?v=je0QFU7p5Oo&amp;list=LL&amp;index=6</a:t>
            </a:r>
            <a:endParaRPr lang="pl" sz="160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>
              <a:buFont typeface="Arial"/>
            </a:pPr>
            <a:r>
              <a:rPr lang="pl" sz="160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  <a:hlinkClick r:id="rId10"/>
              </a:rPr>
              <a:t>https://www.youtube.com/watch?v=yMSJKBQINAc&amp;list=LL&amp;index=3&amp;t=1s</a:t>
            </a:r>
            <a:endParaRPr lang="pl" sz="160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>
              <a:buFont typeface="Arial"/>
            </a:pPr>
            <a:r>
              <a:rPr lang="pl" sz="160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  <a:hlinkClick r:id="rId11"/>
              </a:rPr>
              <a:t>https://www.youtube.com/watch?v=01DwEl0g_cg&amp;list=LL&amp;index=2&amp;t=203s</a:t>
            </a:r>
            <a:endParaRPr lang="pl" sz="160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>
              <a:buFont typeface="Arial"/>
            </a:pPr>
            <a:endParaRPr lang="pl-PL" sz="1600">
              <a:ea typeface="Calibri"/>
              <a:cs typeface="Calibri"/>
            </a:endParaRPr>
          </a:p>
          <a:p>
            <a:endParaRPr lang="pl-PL" sz="1600">
              <a:ea typeface="Calibri"/>
              <a:cs typeface="Calibri"/>
            </a:endParaRP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8156EC4-9675-DD64-C288-6C07C296768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E5F379-A1EE-B517-2B5C-1A48608E324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>
                <a:latin typeface="Calibri"/>
                <a:ea typeface="Calibri"/>
                <a:cs typeface="Calibri"/>
              </a:rPr>
              <a:t>Źródła i literatura</a:t>
            </a:r>
            <a:endParaRPr lang="pl-PL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669936"/>
      </p:ext>
    </p:extLst>
  </p:cSld>
  <p:clrMapOvr>
    <a:masterClrMapping/>
  </p:clrMapOvr>
  <p:transition>
    <p:randomBa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ytuł 1">
            <a:extLst>
              <a:ext uri="{FF2B5EF4-FFF2-40B4-BE49-F238E27FC236}">
                <a16:creationId xmlns:a16="http://schemas.microsoft.com/office/drawing/2014/main" id="{98C3F04E-8C6F-7439-DABA-41B2494C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004" y="4513053"/>
            <a:ext cx="7384212" cy="854285"/>
          </a:xfrm>
        </p:spPr>
        <p:txBody>
          <a:bodyPr/>
          <a:lstStyle/>
          <a:p>
            <a:r>
              <a:rPr lang="pl-PL" altLang="pl-PL" sz="4000" dirty="0">
                <a:latin typeface="Calibri"/>
                <a:ea typeface="Calibri"/>
                <a:cs typeface="Calibri"/>
              </a:rPr>
              <a:t>Dziękujemy za uwagę</a:t>
            </a:r>
            <a:endParaRPr 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83" name="Symbol zastępczy obrazu 2">
            <a:extLst>
              <a:ext uri="{FF2B5EF4-FFF2-40B4-BE49-F238E27FC236}">
                <a16:creationId xmlns:a16="http://schemas.microsoft.com/office/drawing/2014/main" id="{06D34ACE-D41E-CE19-F283-7157F37A79A6}"/>
              </a:ext>
            </a:extLst>
          </p:cNvPr>
          <p:cNvSpPr>
            <a:spLocks noGrp="1" noTextEdit="1"/>
          </p:cNvSpPr>
          <p:nvPr>
            <p:ph type="pic" idx="1"/>
          </p:nvPr>
        </p:nvSpPr>
        <p:spPr>
          <a:xfrm>
            <a:off x="755650" y="0"/>
            <a:ext cx="8388350" cy="472757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20484" name="Symbol zastępczy tekstu 3">
            <a:extLst>
              <a:ext uri="{FF2B5EF4-FFF2-40B4-BE49-F238E27FC236}">
                <a16:creationId xmlns:a16="http://schemas.microsoft.com/office/drawing/2014/main" id="{5AB5A1B5-8DD8-9E6B-5983-44DC3E531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54250" y="5367338"/>
            <a:ext cx="5486400" cy="804862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ECC77E5F-4451-2709-FDD4-E2E0F12C3D5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 dirty="0">
                <a:latin typeface="Calibri"/>
                <a:ea typeface="Calibri"/>
                <a:cs typeface="Calibri"/>
              </a:rPr>
              <a:t>Sieć jako system (1/2)</a:t>
            </a:r>
            <a:endParaRPr lang="pl-PL" altLang="pl-PL" dirty="0"/>
          </a:p>
        </p:txBody>
      </p:sp>
      <p:pic>
        <p:nvPicPr>
          <p:cNvPr id="4" name="Picture 3" descr="Computer devices connected to a cloud&#10;&#10;Description automatically generated">
            <a:extLst>
              <a:ext uri="{FF2B5EF4-FFF2-40B4-BE49-F238E27FC236}">
                <a16:creationId xmlns:a16="http://schemas.microsoft.com/office/drawing/2014/main" id="{178023F7-CB58-B543-33DB-95A168A1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7" y="1139595"/>
            <a:ext cx="7864413" cy="5240168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Symbol zastępczy tekstu 3">
            <a:extLst>
              <a:ext uri="{FF2B5EF4-FFF2-40B4-BE49-F238E27FC236}">
                <a16:creationId xmlns:a16="http://schemas.microsoft.com/office/drawing/2014/main" id="{35B64565-F0D4-057E-5FB4-F4FA45D4FEA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44450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6389" name="Symbol zastępczy tekstu 4">
            <a:extLst>
              <a:ext uri="{FF2B5EF4-FFF2-40B4-BE49-F238E27FC236}">
                <a16:creationId xmlns:a16="http://schemas.microsoft.com/office/drawing/2014/main" id="{71FE6CF7-DA5E-9AA4-1B01-11E6AFA9CE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549275"/>
            <a:ext cx="8285163" cy="863600"/>
          </a:xfrm>
        </p:spPr>
        <p:txBody>
          <a:bodyPr/>
          <a:lstStyle/>
          <a:p>
            <a:r>
              <a:rPr lang="pl-PL" altLang="pl-PL" dirty="0">
                <a:latin typeface="Calibri"/>
                <a:ea typeface="Calibri"/>
                <a:cs typeface="Calibri"/>
              </a:rPr>
              <a:t>Sieć jako system (2/2)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67735-91CF-0D95-6227-895721331AD7}"/>
              </a:ext>
            </a:extLst>
          </p:cNvPr>
          <p:cNvSpPr txBox="1"/>
          <p:nvPr/>
        </p:nvSpPr>
        <p:spPr>
          <a:xfrm>
            <a:off x="853056" y="1711505"/>
            <a:ext cx="7760895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err="1">
                <a:latin typeface="Open Sans"/>
                <a:ea typeface="Open Sans"/>
                <a:cs typeface="Arial"/>
              </a:rPr>
              <a:t>Składa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się</a:t>
            </a:r>
            <a:r>
              <a:rPr lang="en-US">
                <a:latin typeface="Open Sans"/>
                <a:ea typeface="Open Sans"/>
                <a:cs typeface="Arial"/>
              </a:rPr>
              <a:t> z </a:t>
            </a:r>
            <a:r>
              <a:rPr lang="en-US" err="1">
                <a:latin typeface="Open Sans"/>
                <a:ea typeface="Open Sans"/>
                <a:cs typeface="Arial"/>
              </a:rPr>
              <a:t>wielu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elementów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składowych</a:t>
            </a:r>
            <a:r>
              <a:rPr lang="en-US">
                <a:latin typeface="Open Sans"/>
                <a:ea typeface="Open Sans"/>
                <a:cs typeface="Arial"/>
              </a:rPr>
              <a:t>, </a:t>
            </a:r>
            <a:r>
              <a:rPr lang="en-US" err="1">
                <a:latin typeface="Open Sans"/>
                <a:ea typeface="Open Sans"/>
                <a:cs typeface="Arial"/>
              </a:rPr>
              <a:t>takich</a:t>
            </a:r>
            <a:r>
              <a:rPr lang="en-US">
                <a:latin typeface="Open Sans"/>
                <a:ea typeface="Open Sans"/>
                <a:cs typeface="Arial"/>
              </a:rPr>
              <a:t> jak </a:t>
            </a:r>
            <a:r>
              <a:rPr lang="en-US" err="1">
                <a:latin typeface="Open Sans"/>
                <a:ea typeface="Open Sans"/>
                <a:cs typeface="Arial"/>
              </a:rPr>
              <a:t>urządzenia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sieciowe</a:t>
            </a:r>
            <a:r>
              <a:rPr lang="en-US">
                <a:latin typeface="Open Sans"/>
                <a:ea typeface="Open Sans"/>
                <a:cs typeface="Arial"/>
              </a:rPr>
              <a:t>, </a:t>
            </a:r>
            <a:r>
              <a:rPr lang="en-US" err="1">
                <a:latin typeface="Open Sans"/>
                <a:ea typeface="Open Sans"/>
                <a:cs typeface="Arial"/>
              </a:rPr>
              <a:t>serwery</a:t>
            </a:r>
            <a:r>
              <a:rPr lang="en-US">
                <a:latin typeface="Open Sans"/>
                <a:ea typeface="Open Sans"/>
                <a:cs typeface="Arial"/>
              </a:rPr>
              <a:t>, </a:t>
            </a:r>
            <a:r>
              <a:rPr lang="en-US" err="1">
                <a:latin typeface="Open Sans"/>
                <a:ea typeface="Open Sans"/>
                <a:cs typeface="Arial"/>
              </a:rPr>
              <a:t>routery</a:t>
            </a:r>
            <a:r>
              <a:rPr lang="en-US">
                <a:latin typeface="Open Sans"/>
                <a:ea typeface="Open Sans"/>
                <a:cs typeface="Arial"/>
              </a:rPr>
              <a:t>, </a:t>
            </a:r>
            <a:r>
              <a:rPr lang="en-US" err="1">
                <a:latin typeface="Open Sans"/>
                <a:ea typeface="Open Sans"/>
                <a:cs typeface="Arial"/>
              </a:rPr>
              <a:t>przełączniki</a:t>
            </a:r>
            <a:r>
              <a:rPr lang="en-US">
                <a:latin typeface="Open Sans"/>
                <a:ea typeface="Open Sans"/>
                <a:cs typeface="Arial"/>
              </a:rPr>
              <a:t>. </a:t>
            </a:r>
            <a:endParaRPr lang="en-US"/>
          </a:p>
          <a:p>
            <a:pPr marL="457200" indent="-457200">
              <a:buFont typeface="Arial"/>
              <a:buChar char="•"/>
            </a:pPr>
            <a:endParaRPr lang="en-US">
              <a:latin typeface="Open Sans"/>
              <a:ea typeface="Open Sans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>
                <a:latin typeface="Arial"/>
                <a:ea typeface="Open Sans"/>
                <a:cs typeface="Arial"/>
              </a:rPr>
              <a:t>C</a:t>
            </a:r>
            <a:r>
              <a:rPr lang="en-US">
                <a:latin typeface="Open Sans"/>
                <a:ea typeface="Open Sans"/>
                <a:cs typeface="Open Sans"/>
              </a:rPr>
              <a:t>ele </a:t>
            </a:r>
            <a:r>
              <a:rPr lang="en-US" err="1">
                <a:latin typeface="Open Sans"/>
                <a:ea typeface="Open Sans"/>
                <a:cs typeface="Open Sans"/>
              </a:rPr>
              <a:t>i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funkcje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są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realizowane</a:t>
            </a:r>
            <a:r>
              <a:rPr lang="en-US">
                <a:latin typeface="Open Sans"/>
                <a:ea typeface="Open Sans"/>
                <a:cs typeface="Open Sans"/>
              </a:rPr>
              <a:t> za </a:t>
            </a:r>
            <a:r>
              <a:rPr lang="en-US" err="1">
                <a:latin typeface="Open Sans"/>
                <a:ea typeface="Open Sans"/>
                <a:cs typeface="Open Sans"/>
              </a:rPr>
              <a:t>pomocą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interakcji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i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współdziałania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różnych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elementów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sieci</a:t>
            </a:r>
            <a:r>
              <a:rPr lang="en-US">
                <a:latin typeface="Open Sans"/>
                <a:ea typeface="Open Sans"/>
                <a:cs typeface="Open Sans"/>
              </a:rPr>
              <a:t>.</a:t>
            </a:r>
            <a:endParaRPr lang="en-US">
              <a:latin typeface="Open Sans"/>
              <a:ea typeface="Open Sans"/>
            </a:endParaRPr>
          </a:p>
          <a:p>
            <a:pPr marL="457200" indent="-457200">
              <a:buFont typeface="Arial"/>
              <a:buChar char="•"/>
            </a:pPr>
            <a:endParaRPr lang="en-US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r>
              <a:rPr lang="en-US" err="1">
                <a:latin typeface="Open Sans"/>
                <a:ea typeface="Open Sans"/>
                <a:cs typeface="Open Sans"/>
              </a:rPr>
              <a:t>Istnieją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zależności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i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relacje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między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poszczególnymi</a:t>
            </a:r>
            <a:r>
              <a:rPr lang="en-US">
                <a:latin typeface="Open Sans"/>
                <a:ea typeface="Open Sans"/>
                <a:cs typeface="Open Sans"/>
              </a:rPr>
              <a:t> </a:t>
            </a:r>
            <a:r>
              <a:rPr lang="en-US" err="1">
                <a:latin typeface="Open Sans"/>
                <a:ea typeface="Open Sans"/>
                <a:cs typeface="Open Sans"/>
              </a:rPr>
              <a:t>elementami</a:t>
            </a:r>
            <a:r>
              <a:rPr lang="en-US">
                <a:latin typeface="Open Sans"/>
                <a:ea typeface="Open Sans"/>
                <a:cs typeface="Open Sans"/>
              </a:rPr>
              <a:t>.</a:t>
            </a:r>
          </a:p>
          <a:p>
            <a:pPr marL="457200" indent="-457200">
              <a:buFont typeface="Arial"/>
              <a:buChar char="•"/>
            </a:pPr>
            <a:endParaRPr lang="en-US">
              <a:latin typeface="Open Sans"/>
              <a:ea typeface="Open Sans"/>
              <a:cs typeface="Open Sans"/>
            </a:endParaRPr>
          </a:p>
          <a:p>
            <a:pPr marL="457200" indent="-457200">
              <a:buFont typeface="Arial"/>
              <a:buChar char="•"/>
            </a:pPr>
            <a:r>
              <a:rPr lang="en-US" err="1">
                <a:latin typeface="Open Sans"/>
                <a:ea typeface="Open Sans"/>
                <a:cs typeface="Arial"/>
              </a:rPr>
              <a:t>Wymaga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zarządzania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i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kontroli</a:t>
            </a:r>
            <a:r>
              <a:rPr lang="en-US">
                <a:latin typeface="Open Sans"/>
                <a:ea typeface="Open Sans"/>
                <a:cs typeface="Arial"/>
              </a:rPr>
              <a:t> w </a:t>
            </a:r>
            <a:r>
              <a:rPr lang="en-US" err="1">
                <a:latin typeface="Open Sans"/>
                <a:ea typeface="Open Sans"/>
                <a:cs typeface="Arial"/>
              </a:rPr>
              <a:t>celu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utrzymania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jej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sprawności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i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bezpieczeństwa</a:t>
            </a:r>
            <a:r>
              <a:rPr lang="en-US">
                <a:latin typeface="Open Sans"/>
                <a:ea typeface="Open Sans"/>
                <a:cs typeface="Arial"/>
              </a:rPr>
              <a:t>.</a:t>
            </a:r>
          </a:p>
          <a:p>
            <a:pPr marL="457200" indent="-457200">
              <a:buFont typeface="Arial"/>
              <a:buChar char="•"/>
            </a:pPr>
            <a:endParaRPr lang="en-US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err="1">
                <a:latin typeface="Open Sans"/>
                <a:ea typeface="Open Sans"/>
                <a:cs typeface="Arial"/>
              </a:rPr>
              <a:t>Mają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złożoną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strukturę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organizacyjną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i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hierarchiczną</a:t>
            </a:r>
            <a:r>
              <a:rPr lang="en-US">
                <a:latin typeface="Open Sans"/>
                <a:ea typeface="Open Sans"/>
                <a:cs typeface="Arial"/>
              </a:rPr>
              <a:t>, </a:t>
            </a:r>
            <a:r>
              <a:rPr lang="en-US" err="1">
                <a:latin typeface="Open Sans"/>
                <a:ea typeface="Open Sans"/>
                <a:cs typeface="Arial"/>
              </a:rPr>
              <a:t>która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obejmuje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różne</a:t>
            </a:r>
            <a:r>
              <a:rPr lang="en-US">
                <a:latin typeface="Open Sans"/>
                <a:ea typeface="Open Sans"/>
                <a:cs typeface="Arial"/>
              </a:rPr>
              <a:t> </a:t>
            </a:r>
            <a:r>
              <a:rPr lang="en-US" err="1">
                <a:latin typeface="Open Sans"/>
                <a:ea typeface="Open Sans"/>
                <a:cs typeface="Arial"/>
              </a:rPr>
              <a:t>warstwy</a:t>
            </a:r>
            <a:r>
              <a:rPr lang="en-US">
                <a:latin typeface="Open Sans"/>
                <a:ea typeface="Open Sans"/>
                <a:cs typeface="Arial"/>
              </a:rPr>
              <a:t>.</a:t>
            </a:r>
            <a:endParaRPr lang="en-US" err="1">
              <a:latin typeface="Open Sans"/>
              <a:ea typeface="Open Sans"/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US" sz="2000">
              <a:latin typeface="Open Sans"/>
              <a:ea typeface="Open Sans"/>
              <a:cs typeface="Open Sans"/>
            </a:endParaRPr>
          </a:p>
          <a:p>
            <a:pPr marL="457200" indent="-457200">
              <a:buAutoNum type="arabicPeriod"/>
            </a:pPr>
            <a:endParaRPr lang="en-US" sz="2000">
              <a:latin typeface="Open Sans"/>
              <a:ea typeface="Open Sans"/>
            </a:endParaRP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CD947-AAF5-7AAD-4FCB-3A30D2DF6AE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F23DD-B928-9231-612A-27995ADE71A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84330" y="548679"/>
            <a:ext cx="8284724" cy="864096"/>
          </a:xfrm>
        </p:spPr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Cechy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systemu</a:t>
            </a:r>
            <a:r>
              <a:rPr lang="en-US" dirty="0">
                <a:latin typeface="Calibri"/>
                <a:cs typeface="Calibri"/>
              </a:rPr>
              <a:t> (1/2)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4A2F2-3144-A479-7C5F-16AAA46C765A}"/>
              </a:ext>
            </a:extLst>
          </p:cNvPr>
          <p:cNvSpPr txBox="1"/>
          <p:nvPr/>
        </p:nvSpPr>
        <p:spPr>
          <a:xfrm>
            <a:off x="830449" y="2081590"/>
            <a:ext cx="6308784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Arial"/>
                <a:cs typeface="Arial"/>
              </a:rPr>
              <a:t>Współdziałanie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b="1" err="1">
                <a:latin typeface="Arial"/>
                <a:cs typeface="Arial"/>
              </a:rPr>
              <a:t>między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b="1" err="1">
                <a:latin typeface="Arial"/>
                <a:cs typeface="Arial"/>
              </a:rPr>
              <a:t>elementami</a:t>
            </a:r>
            <a:r>
              <a:rPr lang="en-US" sz="2400" b="1" dirty="0">
                <a:latin typeface="Arial"/>
                <a:cs typeface="Arial"/>
              </a:rPr>
              <a:t>:</a:t>
            </a:r>
            <a:endParaRPr lang="en-US" sz="2800" dirty="0"/>
          </a:p>
          <a:p>
            <a:endParaRPr lang="en-US" dirty="0">
              <a:latin typeface="Arial"/>
              <a:cs typeface="Arial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 err="1">
                <a:latin typeface="Arial"/>
                <a:cs typeface="Arial"/>
              </a:rPr>
              <a:t>Elementy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sieci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komunikują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się</a:t>
            </a:r>
            <a:r>
              <a:rPr lang="en-US" sz="2000" dirty="0">
                <a:latin typeface="Arial"/>
                <a:cs typeface="Arial"/>
              </a:rPr>
              <a:t> ze </a:t>
            </a:r>
            <a:r>
              <a:rPr lang="en-US" sz="2000" err="1">
                <a:latin typeface="Arial"/>
                <a:cs typeface="Arial"/>
              </a:rPr>
              <a:t>sobą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err="1">
                <a:latin typeface="Arial"/>
                <a:cs typeface="Arial"/>
              </a:rPr>
              <a:t>wymieniając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informacje</a:t>
            </a:r>
            <a:r>
              <a:rPr lang="en-US" sz="2000" dirty="0">
                <a:latin typeface="Arial"/>
                <a:cs typeface="Arial"/>
              </a:rPr>
              <a:t> I </a:t>
            </a:r>
            <a:r>
              <a:rPr lang="en-US" sz="2000" err="1">
                <a:latin typeface="Arial"/>
                <a:cs typeface="Arial"/>
              </a:rPr>
              <a:t>zasoby</a:t>
            </a:r>
            <a:r>
              <a:rPr lang="en-US" sz="2000" dirty="0">
                <a:latin typeface="Arial"/>
                <a:cs typeface="Arial"/>
              </a:rPr>
              <a:t> w </a:t>
            </a:r>
            <a:r>
              <a:rPr lang="en-US" sz="2000" err="1">
                <a:latin typeface="Arial"/>
                <a:cs typeface="Arial"/>
              </a:rPr>
              <a:t>celu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realizacji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określonych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zadań</a:t>
            </a:r>
            <a:r>
              <a:rPr lang="en-US" sz="2000" dirty="0">
                <a:latin typeface="Arial"/>
                <a:cs typeface="Arial"/>
              </a:rPr>
              <a:t>.</a:t>
            </a:r>
            <a:endParaRPr 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6D4BF6-A7CC-ABCA-7DA9-2873883F77C5}"/>
              </a:ext>
            </a:extLst>
          </p:cNvPr>
          <p:cNvSpPr txBox="1"/>
          <p:nvPr/>
        </p:nvSpPr>
        <p:spPr>
          <a:xfrm>
            <a:off x="836699" y="4417912"/>
            <a:ext cx="617938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Open Sans"/>
                <a:ea typeface="Open Sans"/>
                <a:cs typeface="Arial"/>
              </a:rPr>
              <a:t>Stan </a:t>
            </a:r>
            <a:r>
              <a:rPr lang="en-US" sz="2400" b="1" err="1">
                <a:latin typeface="Open Sans"/>
                <a:ea typeface="Open Sans"/>
                <a:cs typeface="Arial"/>
              </a:rPr>
              <a:t>i</a:t>
            </a:r>
            <a:r>
              <a:rPr lang="en-US" sz="2400" b="1" dirty="0">
                <a:latin typeface="Open Sans"/>
                <a:ea typeface="Open Sans"/>
                <a:cs typeface="Arial"/>
              </a:rPr>
              <a:t> </a:t>
            </a:r>
            <a:r>
              <a:rPr lang="en-US" sz="2400" b="1" err="1">
                <a:latin typeface="Open Sans"/>
                <a:ea typeface="Open Sans"/>
                <a:cs typeface="Arial"/>
              </a:rPr>
              <a:t>zachowanie</a:t>
            </a:r>
            <a:r>
              <a:rPr lang="en-US" sz="2400" b="1" dirty="0">
                <a:latin typeface="Open Sans"/>
                <a:ea typeface="Open Sans"/>
                <a:cs typeface="Arial"/>
              </a:rPr>
              <a:t> </a:t>
            </a:r>
            <a:r>
              <a:rPr lang="en-US" sz="2400" b="1" err="1">
                <a:latin typeface="Open Sans"/>
                <a:ea typeface="Open Sans"/>
                <a:cs typeface="Arial"/>
              </a:rPr>
              <a:t>się</a:t>
            </a:r>
            <a:r>
              <a:rPr lang="en-US" sz="2400" b="1" dirty="0">
                <a:latin typeface="Open Sans"/>
                <a:ea typeface="Open Sans"/>
                <a:cs typeface="Arial"/>
              </a:rPr>
              <a:t>:</a:t>
            </a:r>
          </a:p>
          <a:p>
            <a:endParaRPr lang="en-US" sz="2000" dirty="0">
              <a:latin typeface="Open Sans"/>
              <a:ea typeface="Open Sans"/>
              <a:cs typeface="Arial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000" dirty="0" err="1">
                <a:latin typeface="Open Sans"/>
                <a:ea typeface="Open Sans"/>
                <a:cs typeface="Arial"/>
              </a:rPr>
              <a:t>Zachowanie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dirty="0" err="1">
                <a:latin typeface="Open Sans"/>
                <a:ea typeface="Open Sans"/>
                <a:cs typeface="Arial"/>
              </a:rPr>
              <a:t>się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dirty="0" err="1">
                <a:latin typeface="Open Sans"/>
                <a:ea typeface="Open Sans"/>
                <a:cs typeface="Arial"/>
              </a:rPr>
              <a:t>elementów</a:t>
            </a:r>
            <a:r>
              <a:rPr lang="en-US" sz="2000" dirty="0">
                <a:latin typeface="Open Sans"/>
                <a:ea typeface="Open Sans"/>
                <a:cs typeface="Arial"/>
              </a:rPr>
              <a:t> jest </a:t>
            </a:r>
            <a:r>
              <a:rPr lang="en-US" sz="2000" dirty="0" err="1">
                <a:latin typeface="Open Sans"/>
                <a:ea typeface="Open Sans"/>
                <a:cs typeface="Arial"/>
              </a:rPr>
              <a:t>ściśle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dirty="0" err="1">
                <a:latin typeface="Open Sans"/>
                <a:ea typeface="Open Sans"/>
                <a:cs typeface="Arial"/>
              </a:rPr>
              <a:t>związane</a:t>
            </a:r>
            <a:r>
              <a:rPr lang="en-US" sz="2000" dirty="0">
                <a:latin typeface="Open Sans"/>
                <a:ea typeface="Open Sans"/>
                <a:cs typeface="Arial"/>
              </a:rPr>
              <a:t> z ich </a:t>
            </a:r>
            <a:r>
              <a:rPr lang="en-US" sz="2000" dirty="0" err="1">
                <a:latin typeface="Open Sans"/>
                <a:ea typeface="Open Sans"/>
                <a:cs typeface="Arial"/>
              </a:rPr>
              <a:t>funkcją</a:t>
            </a:r>
            <a:r>
              <a:rPr lang="en-US" sz="2000" dirty="0">
                <a:latin typeface="Open Sans"/>
                <a:ea typeface="Open Sans"/>
                <a:cs typeface="Arial"/>
              </a:rPr>
              <a:t> w </a:t>
            </a:r>
            <a:r>
              <a:rPr lang="en-US" sz="2000" dirty="0" err="1">
                <a:latin typeface="Open Sans"/>
                <a:ea typeface="Open Sans"/>
                <a:cs typeface="Arial"/>
              </a:rPr>
              <a:t>sieci</a:t>
            </a:r>
            <a:r>
              <a:rPr lang="en-US" sz="2000" dirty="0">
                <a:latin typeface="Open Sans"/>
                <a:ea typeface="Open Sans"/>
                <a:cs typeface="Arial"/>
              </a:rPr>
              <a:t>.</a:t>
            </a:r>
            <a:endParaRPr lang="en-US" sz="2000">
              <a:latin typeface="Open Sans"/>
              <a:ea typeface="Open Sans"/>
            </a:endParaRPr>
          </a:p>
        </p:txBody>
      </p:sp>
      <p:pic>
        <p:nvPicPr>
          <p:cNvPr id="3" name="Picture 2" descr="A computer with hands on a keyboard&#10;&#10;Description automatically generated">
            <a:extLst>
              <a:ext uri="{FF2B5EF4-FFF2-40B4-BE49-F238E27FC236}">
                <a16:creationId xmlns:a16="http://schemas.microsoft.com/office/drawing/2014/main" id="{0F59877F-9063-A55D-7A4C-BCF2181B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559" y="4212566"/>
            <a:ext cx="3020204" cy="264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4005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B80A2-6279-A540-E460-DCD11A52EB3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5994A1-49EB-B42B-432E-43DC5248F9B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Cechy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latin typeface="Calibri"/>
                <a:ea typeface="Calibri"/>
                <a:cs typeface="Calibri"/>
              </a:rPr>
              <a:t>systemu</a:t>
            </a:r>
            <a:r>
              <a:rPr lang="en-US" dirty="0">
                <a:latin typeface="Calibri"/>
                <a:ea typeface="Calibri"/>
                <a:cs typeface="Calibri"/>
              </a:rPr>
              <a:t> (2/2)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DC502-E1F3-ACBB-AA8C-323EA4FAE74B}"/>
              </a:ext>
            </a:extLst>
          </p:cNvPr>
          <p:cNvSpPr txBox="1"/>
          <p:nvPr/>
        </p:nvSpPr>
        <p:spPr>
          <a:xfrm>
            <a:off x="4566249" y="1848930"/>
            <a:ext cx="4209692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Open Sans"/>
                <a:cs typeface="Segoe UI"/>
              </a:rPr>
              <a:t>Prawidłowość</a:t>
            </a:r>
            <a:r>
              <a:rPr lang="en-US" sz="2400" b="1" dirty="0">
                <a:latin typeface="Open Sans"/>
                <a:cs typeface="Segoe UI"/>
              </a:rPr>
              <a:t>:</a:t>
            </a:r>
            <a:r>
              <a:rPr lang="en-US" sz="2400" dirty="0">
                <a:latin typeface="Open Sans"/>
                <a:cs typeface="Segoe UI"/>
              </a:rPr>
              <a:t>​</a:t>
            </a:r>
          </a:p>
          <a:p>
            <a:r>
              <a:rPr lang="en-US" dirty="0">
                <a:latin typeface="Open Sans"/>
                <a:cs typeface="Segoe UI"/>
              </a:rPr>
              <a:t>​</a:t>
            </a:r>
            <a:endParaRPr lang="en-US" dirty="0">
              <a:latin typeface="Open Sans"/>
              <a:ea typeface="Open Sans"/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 dirty="0">
                <a:latin typeface="Open Sans"/>
                <a:cs typeface="Arial"/>
              </a:rPr>
              <a:t>Sieci </a:t>
            </a:r>
            <a:r>
              <a:rPr lang="en-US" sz="2000" err="1">
                <a:latin typeface="Open Sans"/>
                <a:cs typeface="Arial"/>
              </a:rPr>
              <a:t>komputerowe</a:t>
            </a:r>
            <a:r>
              <a:rPr lang="en-US" sz="2000" dirty="0">
                <a:latin typeface="Open Sans"/>
                <a:cs typeface="Arial"/>
              </a:rPr>
              <a:t> </a:t>
            </a:r>
            <a:r>
              <a:rPr lang="en-US" sz="2000" err="1">
                <a:latin typeface="Open Sans"/>
                <a:cs typeface="Arial"/>
              </a:rPr>
              <a:t>działają</a:t>
            </a:r>
            <a:r>
              <a:rPr lang="en-US" sz="2000" dirty="0">
                <a:latin typeface="Open Sans"/>
                <a:cs typeface="Arial"/>
              </a:rPr>
              <a:t> </a:t>
            </a:r>
            <a:r>
              <a:rPr lang="en-US" sz="2000" err="1">
                <a:latin typeface="Open Sans"/>
                <a:cs typeface="Arial"/>
              </a:rPr>
              <a:t>zgodnie</a:t>
            </a:r>
            <a:r>
              <a:rPr lang="en-US" sz="2000" dirty="0">
                <a:latin typeface="Open Sans"/>
                <a:cs typeface="Arial"/>
              </a:rPr>
              <a:t> z </a:t>
            </a:r>
            <a:r>
              <a:rPr lang="en-US" sz="2000" err="1">
                <a:latin typeface="Open Sans"/>
                <a:cs typeface="Arial"/>
              </a:rPr>
              <a:t>określonymi</a:t>
            </a:r>
            <a:r>
              <a:rPr lang="en-US" sz="2000" dirty="0">
                <a:latin typeface="Open Sans"/>
                <a:cs typeface="Arial"/>
              </a:rPr>
              <a:t> </a:t>
            </a:r>
            <a:r>
              <a:rPr lang="en-US" sz="2000" err="1">
                <a:latin typeface="Open Sans"/>
                <a:cs typeface="Arial"/>
              </a:rPr>
              <a:t>regułami</a:t>
            </a:r>
            <a:r>
              <a:rPr lang="en-US" sz="2000" dirty="0">
                <a:latin typeface="Open Sans"/>
                <a:cs typeface="Arial"/>
              </a:rPr>
              <a:t>, </a:t>
            </a:r>
            <a:r>
              <a:rPr lang="en-US" sz="2000" err="1">
                <a:latin typeface="Open Sans"/>
                <a:cs typeface="Arial"/>
              </a:rPr>
              <a:t>protokołami</a:t>
            </a:r>
            <a:r>
              <a:rPr lang="en-US" sz="2000" dirty="0">
                <a:latin typeface="Open Sans"/>
                <a:cs typeface="Arial"/>
              </a:rPr>
              <a:t> </a:t>
            </a:r>
            <a:r>
              <a:rPr lang="en-US" sz="2000" err="1">
                <a:latin typeface="Open Sans"/>
                <a:cs typeface="Arial"/>
              </a:rPr>
              <a:t>i</a:t>
            </a:r>
            <a:r>
              <a:rPr lang="en-US" sz="2000" dirty="0">
                <a:latin typeface="Open Sans"/>
                <a:cs typeface="Arial"/>
              </a:rPr>
              <a:t> </a:t>
            </a:r>
            <a:r>
              <a:rPr lang="en-US" sz="2000" err="1">
                <a:latin typeface="Open Sans"/>
                <a:cs typeface="Arial"/>
              </a:rPr>
              <a:t>standardami</a:t>
            </a:r>
            <a:r>
              <a:rPr lang="en-US" sz="2000" dirty="0">
                <a:latin typeface="Open Sans"/>
                <a:cs typeface="Arial"/>
              </a:rPr>
              <a:t>.</a:t>
            </a:r>
            <a:endParaRPr lang="en-US" sz="2000" dirty="0">
              <a:latin typeface="Open Sans"/>
              <a:ea typeface="Open Sans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95DDA-B015-CB5A-6D83-7FE833337570}"/>
              </a:ext>
            </a:extLst>
          </p:cNvPr>
          <p:cNvSpPr txBox="1"/>
          <p:nvPr/>
        </p:nvSpPr>
        <p:spPr>
          <a:xfrm>
            <a:off x="4570749" y="4135366"/>
            <a:ext cx="4569125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Open Sans"/>
                <a:ea typeface="Open Sans"/>
                <a:cs typeface="Arial"/>
              </a:rPr>
              <a:t>Hierarchia</a:t>
            </a:r>
            <a:r>
              <a:rPr lang="en-US" sz="2400" b="1" dirty="0">
                <a:latin typeface="Open Sans"/>
                <a:ea typeface="Open Sans"/>
                <a:cs typeface="Arial"/>
              </a:rPr>
              <a:t>:</a:t>
            </a:r>
          </a:p>
          <a:p>
            <a:endParaRPr lang="en-US" sz="2400" b="1" dirty="0">
              <a:latin typeface="Open Sans"/>
              <a:ea typeface="Open Sans"/>
              <a:cs typeface="Arial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000" dirty="0">
                <a:latin typeface="Open Sans"/>
                <a:ea typeface="Open Sans"/>
                <a:cs typeface="Arial"/>
              </a:rPr>
              <a:t>W </a:t>
            </a:r>
            <a:r>
              <a:rPr lang="en-US" sz="2000" err="1">
                <a:latin typeface="Open Sans"/>
                <a:ea typeface="Open Sans"/>
                <a:cs typeface="Arial"/>
              </a:rPr>
              <a:t>sieciach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err="1">
                <a:latin typeface="Open Sans"/>
                <a:ea typeface="Open Sans"/>
                <a:cs typeface="Arial"/>
              </a:rPr>
              <a:t>komputerowych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err="1">
                <a:latin typeface="Open Sans"/>
                <a:ea typeface="Open Sans"/>
                <a:cs typeface="Arial"/>
              </a:rPr>
              <a:t>często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err="1">
                <a:latin typeface="Open Sans"/>
                <a:ea typeface="Open Sans"/>
                <a:cs typeface="Arial"/>
              </a:rPr>
              <a:t>istnieje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err="1">
                <a:latin typeface="Open Sans"/>
                <a:ea typeface="Open Sans"/>
                <a:cs typeface="Arial"/>
              </a:rPr>
              <a:t>hierarchia</a:t>
            </a:r>
            <a:r>
              <a:rPr lang="en-US" sz="2000" dirty="0">
                <a:latin typeface="Open Sans"/>
                <a:ea typeface="Open Sans"/>
                <a:cs typeface="Arial"/>
              </a:rPr>
              <a:t>, </a:t>
            </a:r>
            <a:r>
              <a:rPr lang="en-US" sz="2000" err="1">
                <a:latin typeface="Open Sans"/>
                <a:ea typeface="Open Sans"/>
                <a:cs typeface="Arial"/>
              </a:rPr>
              <a:t>gdzie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err="1">
                <a:latin typeface="Open Sans"/>
                <a:ea typeface="Open Sans"/>
                <a:cs typeface="Arial"/>
              </a:rPr>
              <a:t>niektóre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err="1">
                <a:latin typeface="Open Sans"/>
                <a:ea typeface="Open Sans"/>
                <a:cs typeface="Arial"/>
              </a:rPr>
              <a:t>elementy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err="1">
                <a:latin typeface="Open Sans"/>
                <a:ea typeface="Open Sans"/>
                <a:cs typeface="Arial"/>
              </a:rPr>
              <a:t>mają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err="1">
                <a:latin typeface="Open Sans"/>
                <a:ea typeface="Open Sans"/>
                <a:cs typeface="Arial"/>
              </a:rPr>
              <a:t>wyższy</a:t>
            </a:r>
            <a:r>
              <a:rPr lang="en-US" sz="2000" dirty="0">
                <a:latin typeface="Open Sans"/>
                <a:ea typeface="Open Sans"/>
                <a:cs typeface="Arial"/>
              </a:rPr>
              <a:t> status </a:t>
            </a:r>
            <a:r>
              <a:rPr lang="en-US" sz="2000" err="1">
                <a:latin typeface="Open Sans"/>
                <a:ea typeface="Open Sans"/>
                <a:cs typeface="Arial"/>
              </a:rPr>
              <a:t>lub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err="1">
                <a:latin typeface="Open Sans"/>
                <a:ea typeface="Open Sans"/>
                <a:cs typeface="Arial"/>
              </a:rPr>
              <a:t>dominują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err="1">
                <a:latin typeface="Open Sans"/>
                <a:ea typeface="Open Sans"/>
                <a:cs typeface="Arial"/>
              </a:rPr>
              <a:t>nad</a:t>
            </a:r>
            <a:r>
              <a:rPr lang="en-US" sz="2000" dirty="0">
                <a:latin typeface="Open Sans"/>
                <a:ea typeface="Open Sans"/>
                <a:cs typeface="Arial"/>
              </a:rPr>
              <a:t> </a:t>
            </a:r>
            <a:r>
              <a:rPr lang="en-US" sz="2000" err="1">
                <a:latin typeface="Open Sans"/>
                <a:ea typeface="Open Sans"/>
                <a:cs typeface="Arial"/>
              </a:rPr>
              <a:t>innymi</a:t>
            </a:r>
            <a:r>
              <a:rPr lang="en-US" sz="2000" dirty="0">
                <a:latin typeface="Open Sans"/>
                <a:ea typeface="Open Sans"/>
                <a:cs typeface="Arial"/>
              </a:rPr>
              <a:t>.</a:t>
            </a:r>
            <a:endParaRPr lang="en-US" sz="2000" dirty="0">
              <a:latin typeface="Open Sans"/>
              <a:ea typeface="Open Sans"/>
            </a:endParaRPr>
          </a:p>
        </p:txBody>
      </p:sp>
      <p:pic>
        <p:nvPicPr>
          <p:cNvPr id="2" name="Picture 1" descr="A computer with a magnifying glass and a helicopter&#10;&#10;Description automatically generated">
            <a:extLst>
              <a:ext uri="{FF2B5EF4-FFF2-40B4-BE49-F238E27FC236}">
                <a16:creationId xmlns:a16="http://schemas.microsoft.com/office/drawing/2014/main" id="{24AD07D0-CEC8-6A55-D322-CA43AAE0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52" y="1552756"/>
            <a:ext cx="4191285" cy="454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92447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CAEA004-E2BB-2446-9783-97930B4B0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1628800"/>
            <a:ext cx="8283981" cy="5112567"/>
          </a:xfrm>
        </p:spPr>
        <p:txBody>
          <a:bodyPr/>
          <a:lstStyle/>
          <a:p>
            <a:pPr marL="0" indent="0">
              <a:buNone/>
            </a:pPr>
            <a:r>
              <a:rPr lang="pl-PL" sz="2000" dirty="0">
                <a:latin typeface="Calibri"/>
                <a:cs typeface="Calibri"/>
              </a:rPr>
              <a:t>U</a:t>
            </a:r>
            <a:r>
              <a:rPr lang="pl-PL" sz="2000" baseline="-25000" dirty="0">
                <a:latin typeface="Calibri"/>
                <a:cs typeface="Calibri"/>
              </a:rPr>
              <a:t>1 </a:t>
            </a:r>
            <a:r>
              <a:rPr lang="pl-PL" sz="2000" dirty="0">
                <a:latin typeface="Calibri"/>
                <a:cs typeface="Calibri"/>
              </a:rPr>
              <a:t>= Obciążenie sieci (żądania/sekundę) </a:t>
            </a:r>
            <a:endParaRPr lang="pl-PL" dirty="0"/>
          </a:p>
          <a:p>
            <a:pPr marL="0" indent="0">
              <a:buNone/>
            </a:pPr>
            <a:r>
              <a:rPr lang="pl-PL" sz="2000" dirty="0">
                <a:latin typeface="Calibri"/>
                <a:cs typeface="Calibri"/>
              </a:rPr>
              <a:t>U</a:t>
            </a:r>
            <a:r>
              <a:rPr lang="pl-PL" sz="2000" baseline="-25000" dirty="0">
                <a:latin typeface="Calibri"/>
                <a:cs typeface="Calibri"/>
              </a:rPr>
              <a:t>2 </a:t>
            </a:r>
            <a:r>
              <a:rPr lang="pl-PL" sz="2000" dirty="0">
                <a:latin typeface="Calibri"/>
                <a:cs typeface="Calibri"/>
              </a:rPr>
              <a:t>= Aktualna liczba użytkowników sieci</a:t>
            </a:r>
          </a:p>
          <a:p>
            <a:pPr marL="0" indent="0">
              <a:buNone/>
            </a:pPr>
            <a:endParaRPr lang="pl-PL" sz="2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pl-PL" sz="2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pl-PL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pl-PL" sz="2000" dirty="0">
                <a:latin typeface="Calibri"/>
                <a:cs typeface="Calibri"/>
              </a:rPr>
              <a:t>U</a:t>
            </a:r>
            <a:r>
              <a:rPr lang="pl-PL" sz="2000" baseline="-25000" dirty="0">
                <a:latin typeface="Calibri"/>
                <a:cs typeface="Calibri"/>
              </a:rPr>
              <a:t>1</a:t>
            </a:r>
          </a:p>
          <a:p>
            <a:pPr marL="0" indent="0">
              <a:buNone/>
            </a:pPr>
            <a:endParaRPr lang="pl-PL" sz="2000" baseline="-25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pl-PL" sz="2000" dirty="0">
                <a:latin typeface="Calibri"/>
                <a:cs typeface="Calibri"/>
              </a:rPr>
              <a:t>U</a:t>
            </a:r>
            <a:r>
              <a:rPr lang="pl-PL" sz="2000" baseline="-25000" dirty="0">
                <a:latin typeface="Calibri"/>
                <a:cs typeface="Calibri"/>
              </a:rPr>
              <a:t>2 </a:t>
            </a:r>
            <a:endParaRPr lang="pl-PL" sz="2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pl-PL" sz="2000" baseline="-25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pl-PL" sz="2000" baseline="-25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pl-PL" sz="2000" baseline="-25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pl-PL" sz="2000" baseline="-25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pl-PL" sz="2000" baseline="-25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pl-PL" sz="2000" baseline="-25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pl-PL" sz="2000" dirty="0">
                <a:latin typeface="Calibri"/>
                <a:cs typeface="Calibri"/>
              </a:rPr>
              <a:t>Y = Przepustowość sieci w danej chwili</a:t>
            </a:r>
          </a:p>
          <a:p>
            <a:pPr marL="0" indent="0">
              <a:buNone/>
            </a:pPr>
            <a:endParaRPr lang="pl-PL" sz="2000" baseline="-25000" dirty="0">
              <a:latin typeface="Calibri"/>
              <a:cs typeface="Calibri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308E9BC-80ED-C17D-7643-0D63ABFC52A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637C2C4-B5E3-BF4C-10F7-904C14D57D6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>
                <a:latin typeface="Calibri"/>
                <a:cs typeface="Calibri"/>
              </a:rPr>
              <a:t>Obiekt wejściowo-wyjściowy</a:t>
            </a:r>
            <a:endParaRPr lang="pl-PL" dirty="0">
              <a:cs typeface="Calibri"/>
            </a:endParaRP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9A70ABD0-50F6-2F56-6E61-D19EC4AB2F48}"/>
              </a:ext>
            </a:extLst>
          </p:cNvPr>
          <p:cNvCxnSpPr/>
          <p:nvPr/>
        </p:nvCxnSpPr>
        <p:spPr>
          <a:xfrm flipV="1">
            <a:off x="1134036" y="3740525"/>
            <a:ext cx="1082488" cy="4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80B42288-6EF3-7D0E-1293-41B8A053CCEA}"/>
              </a:ext>
            </a:extLst>
          </p:cNvPr>
          <p:cNvCxnSpPr>
            <a:cxnSpLocks/>
          </p:cNvCxnSpPr>
          <p:nvPr/>
        </p:nvCxnSpPr>
        <p:spPr>
          <a:xfrm flipV="1">
            <a:off x="1134036" y="4480113"/>
            <a:ext cx="1082488" cy="4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stokąt 8">
            <a:extLst>
              <a:ext uri="{FF2B5EF4-FFF2-40B4-BE49-F238E27FC236}">
                <a16:creationId xmlns:a16="http://schemas.microsoft.com/office/drawing/2014/main" id="{B55C9010-B4E0-3A77-45D1-72C88C004EAD}"/>
              </a:ext>
            </a:extLst>
          </p:cNvPr>
          <p:cNvSpPr/>
          <p:nvPr/>
        </p:nvSpPr>
        <p:spPr>
          <a:xfrm>
            <a:off x="2356036" y="3036794"/>
            <a:ext cx="4661647" cy="2420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E51162B6-2834-F971-3782-25505C1A1631}"/>
              </a:ext>
            </a:extLst>
          </p:cNvPr>
          <p:cNvCxnSpPr>
            <a:cxnSpLocks/>
          </p:cNvCxnSpPr>
          <p:nvPr/>
        </p:nvCxnSpPr>
        <p:spPr>
          <a:xfrm flipV="1">
            <a:off x="7129182" y="4188759"/>
            <a:ext cx="1082488" cy="4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A031883-1E8D-5311-F9F5-2784D45C3290}"/>
              </a:ext>
            </a:extLst>
          </p:cNvPr>
          <p:cNvSpPr txBox="1"/>
          <p:nvPr/>
        </p:nvSpPr>
        <p:spPr>
          <a:xfrm>
            <a:off x="8258734" y="4008905"/>
            <a:ext cx="5322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000" dirty="0"/>
              <a:t>Y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C1E539B-B034-A9C7-CA9F-53F2CB30180E}"/>
              </a:ext>
            </a:extLst>
          </p:cNvPr>
          <p:cNvSpPr txBox="1"/>
          <p:nvPr/>
        </p:nvSpPr>
        <p:spPr>
          <a:xfrm>
            <a:off x="2510117" y="3783598"/>
            <a:ext cx="43562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000" dirty="0">
                <a:highlight>
                  <a:srgbClr val="FFFF00"/>
                </a:highlight>
                <a:latin typeface="Arial"/>
                <a:cs typeface="Arial"/>
              </a:rPr>
              <a:t>Przepustowość sieci</a:t>
            </a:r>
          </a:p>
          <a:p>
            <a:pPr algn="ctr"/>
            <a:r>
              <a:rPr lang="pl-PL" sz="2000" dirty="0">
                <a:latin typeface="Arial"/>
                <a:cs typeface="Arial"/>
              </a:rPr>
              <a:t>Y=W</a:t>
            </a:r>
            <a:r>
              <a:rPr lang="pl-PL" sz="2000" baseline="-25000" dirty="0">
                <a:latin typeface="Arial"/>
                <a:cs typeface="Arial"/>
              </a:rPr>
              <a:t>1</a:t>
            </a:r>
            <a:r>
              <a:rPr lang="pl-PL" sz="2000" dirty="0">
                <a:latin typeface="Arial"/>
                <a:cs typeface="Arial"/>
              </a:rPr>
              <a:t>*U</a:t>
            </a:r>
            <a:r>
              <a:rPr lang="pl-PL" sz="2000" baseline="-25000" dirty="0">
                <a:latin typeface="Arial"/>
                <a:cs typeface="Arial"/>
              </a:rPr>
              <a:t>1</a:t>
            </a:r>
            <a:r>
              <a:rPr lang="pl-PL" sz="2000" dirty="0">
                <a:latin typeface="Arial"/>
                <a:cs typeface="Arial"/>
              </a:rPr>
              <a:t>+W</a:t>
            </a:r>
            <a:r>
              <a:rPr lang="pl-PL" sz="2000" baseline="-25000" dirty="0">
                <a:latin typeface="Arial"/>
                <a:cs typeface="Arial"/>
              </a:rPr>
              <a:t>2</a:t>
            </a:r>
            <a:r>
              <a:rPr lang="pl-PL" sz="2000" dirty="0">
                <a:latin typeface="Arial"/>
                <a:cs typeface="Arial"/>
              </a:rPr>
              <a:t>*U</a:t>
            </a:r>
            <a:r>
              <a:rPr lang="pl-PL" sz="2000" baseline="-25000" dirty="0">
                <a:latin typeface="Arial"/>
                <a:cs typeface="Arial"/>
              </a:rPr>
              <a:t>2</a:t>
            </a:r>
            <a:r>
              <a:rPr lang="pl-PL" sz="2000" dirty="0">
                <a:latin typeface="Arial"/>
                <a:cs typeface="Arial"/>
              </a:rPr>
              <a:t>+C</a:t>
            </a:r>
            <a:endParaRPr lang="pl-PL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043618261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prezentacja_v2_2017-03_pl (1)</Template>
  <TotalTime>0</TotalTime>
  <Words>1104</Words>
  <Application>Microsoft Office PowerPoint</Application>
  <PresentationFormat>Pokaz na ekranie (4:3)</PresentationFormat>
  <Paragraphs>217</Paragraphs>
  <Slides>49</Slides>
  <Notes>8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49</vt:i4>
      </vt:variant>
    </vt:vector>
  </HeadingPairs>
  <TitlesOfParts>
    <vt:vector size="55" baseType="lpstr">
      <vt:lpstr>Arial</vt:lpstr>
      <vt:lpstr>Calibri</vt:lpstr>
      <vt:lpstr>Courier New</vt:lpstr>
      <vt:lpstr>Open Sans</vt:lpstr>
      <vt:lpstr>Trebuchet MS</vt:lpstr>
      <vt:lpstr>szablon1-PL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National Physical Laboratories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Urządzenia sieciowe (2/7) Karta sieciowa</vt:lpstr>
      <vt:lpstr>Urządzenia sieciowe (3/7) Wzmacniacz sygnału sieci bezprzewodowej </vt:lpstr>
      <vt:lpstr>Urządzenia sieciowe (4/7) Koncentrator</vt:lpstr>
      <vt:lpstr>Urządzenia sieciowe (5/7) MOST</vt:lpstr>
      <vt:lpstr>Urządzenia sieciowe (6/7) Przełącznik - Switch</vt:lpstr>
      <vt:lpstr>Urządzenia sieciowe (7/7) Router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filip antoniak</dc:creator>
  <cp:lastModifiedBy>filip antoniak</cp:lastModifiedBy>
  <cp:revision>338</cp:revision>
  <cp:lastPrinted>2017-02-27T13:04:48Z</cp:lastPrinted>
  <dcterms:created xsi:type="dcterms:W3CDTF">2023-10-15T07:55:53Z</dcterms:created>
  <dcterms:modified xsi:type="dcterms:W3CDTF">2023-12-19T11:16:47Z</dcterms:modified>
</cp:coreProperties>
</file>